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56" r:id="rId2"/>
    <p:sldId id="257" r:id="rId3"/>
  </p:sldIdLst>
  <p:sldSz cx="7562850" cy="10688638"/>
  <p:notesSz cx="10688638" cy="756285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13"/>
    <p:restoredTop sz="94569"/>
  </p:normalViewPr>
  <p:slideViewPr>
    <p:cSldViewPr snapToGrid="0" snapToObjects="1">
      <p:cViewPr varScale="1">
        <p:scale>
          <a:sx n="50" d="100"/>
          <a:sy n="50" d="100"/>
        </p:scale>
        <p:origin x="2606"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12684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8353AB-ACF0-4FDF-B53A-7E9516D9776D}" type="slidenum">
              <a:rPr kumimoji="1" lang="ja-JP" altLang="en-US" smtClean="0"/>
              <a:t>2</a:t>
            </a:fld>
            <a:endParaRPr kumimoji="1" lang="ja-JP" altLang="en-US"/>
          </a:p>
        </p:txBody>
      </p:sp>
    </p:spTree>
    <p:extLst>
      <p:ext uri="{BB962C8B-B14F-4D97-AF65-F5344CB8AC3E}">
        <p14:creationId xmlns:p14="http://schemas.microsoft.com/office/powerpoint/2010/main" val="4106145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74655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jpe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4.png"/><Relationship Id="rId5" Type="http://schemas.openxmlformats.org/officeDocument/2006/relationships/image" Target="../media/image6.png"/><Relationship Id="rId10" Type="http://schemas.openxmlformats.org/officeDocument/2006/relationships/hyperlink" Target="https://app.payvent.net/embedded_forms/show/6abf9605240b241e8924ef49" TargetMode="External"/><Relationship Id="rId4" Type="http://schemas.openxmlformats.org/officeDocument/2006/relationships/image" Target="../media/image3.emf"/><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home/claude/flyer/img-000.jpg"/>
          <p:cNvPicPr>
            <a:picLocks noChangeAspect="1"/>
          </p:cNvPicPr>
          <p:nvPr/>
        </p:nvPicPr>
        <p:blipFill>
          <a:blip r:embed="rId3"/>
          <a:stretch>
            <a:fillRect/>
          </a:stretch>
        </p:blipFill>
        <p:spPr>
          <a:xfrm>
            <a:off x="24316" y="0"/>
            <a:ext cx="7562088" cy="10689336"/>
          </a:xfrm>
          <a:prstGeom prst="rect">
            <a:avLst/>
          </a:prstGeom>
        </p:spPr>
      </p:pic>
      <p:sp>
        <p:nvSpPr>
          <p:cNvPr id="18" name="Shape 14"/>
          <p:cNvSpPr/>
          <p:nvPr/>
        </p:nvSpPr>
        <p:spPr>
          <a:xfrm>
            <a:off x="411480" y="3988640"/>
            <a:ext cx="6739128" cy="370000"/>
          </a:xfrm>
          <a:prstGeom prst="rect">
            <a:avLst/>
          </a:prstGeom>
          <a:solidFill>
            <a:srgbClr val="A9C3E0"/>
          </a:solidFill>
          <a:ln w="12700">
            <a:solidFill>
              <a:srgbClr val="FFFFFF"/>
            </a:solidFill>
            <a:prstDash val="solid"/>
          </a:ln>
        </p:spPr>
        <p:txBody>
          <a:bodyPr/>
          <a:lstStyle/>
          <a:p>
            <a:endParaRPr lang="ja-JP" altLang="en-US">
              <a:latin typeface="メイリオ" panose="020B0604030504040204" pitchFamily="50" charset="-128"/>
              <a:ea typeface="メイリオ" panose="020B0604030504040204" pitchFamily="50" charset="-128"/>
            </a:endParaRPr>
          </a:p>
        </p:txBody>
      </p:sp>
      <p:sp>
        <p:nvSpPr>
          <p:cNvPr id="19" name="Shape 15"/>
          <p:cNvSpPr/>
          <p:nvPr/>
        </p:nvSpPr>
        <p:spPr>
          <a:xfrm>
            <a:off x="411480" y="3988640"/>
            <a:ext cx="70000" cy="370000"/>
          </a:xfrm>
          <a:prstGeom prst="rect">
            <a:avLst/>
          </a:prstGeom>
          <a:solidFill>
            <a:srgbClr val="C31C6B"/>
          </a:solidFill>
          <a:ln/>
        </p:spPr>
        <p:txBody>
          <a:bodyPr/>
          <a:lstStyle/>
          <a:p>
            <a:endParaRPr lang="ja-JP" altLang="en-US">
              <a:latin typeface="メイリオ" panose="020B0604030504040204" pitchFamily="50" charset="-128"/>
              <a:ea typeface="メイリオ" panose="020B0604030504040204" pitchFamily="50" charset="-128"/>
            </a:endParaRPr>
          </a:p>
        </p:txBody>
      </p:sp>
      <p:sp>
        <p:nvSpPr>
          <p:cNvPr id="20" name="Text 16"/>
          <p:cNvSpPr txBox="1"/>
          <p:nvPr/>
        </p:nvSpPr>
        <p:spPr>
          <a:xfrm>
            <a:off x="580000" y="3988640"/>
            <a:ext cx="1500000" cy="370000"/>
          </a:xfrm>
          <a:prstGeom prst="rect">
            <a:avLst/>
          </a:prstGeom>
          <a:noFill/>
          <a:ln/>
        </p:spPr>
        <p:txBody>
          <a:bodyPr wrap="square" lIns="0" tIns="0" rIns="0" bIns="0" rtlCol="0" anchor="ctr"/>
          <a:lstStyle/>
          <a:p>
            <a:pPr marL="0" indent="0" algn="l">
              <a:buNone/>
            </a:pPr>
            <a:r>
              <a:rPr lang="en-US" sz="1600" b="1" dirty="0">
                <a:solidFill>
                  <a:srgbClr val="16255C"/>
                </a:solidFill>
                <a:latin typeface="メイリオ" panose="020B0604030504040204" pitchFamily="50" charset="-128"/>
                <a:ea typeface="メイリオ" panose="020B0604030504040204" pitchFamily="50" charset="-128"/>
                <a:cs typeface="Calibri" pitchFamily="34" charset="-120"/>
              </a:rPr>
              <a:t>19:00-19:05</a:t>
            </a:r>
            <a:endParaRPr lang="en-US" sz="1600" dirty="0">
              <a:latin typeface="メイリオ" panose="020B0604030504040204" pitchFamily="50" charset="-128"/>
              <a:ea typeface="メイリオ" panose="020B0604030504040204" pitchFamily="50" charset="-128"/>
            </a:endParaRPr>
          </a:p>
        </p:txBody>
      </p:sp>
      <p:sp>
        <p:nvSpPr>
          <p:cNvPr id="21" name="Text 17"/>
          <p:cNvSpPr txBox="1"/>
          <p:nvPr/>
        </p:nvSpPr>
        <p:spPr>
          <a:xfrm>
            <a:off x="2050000" y="3988640"/>
            <a:ext cx="5050000" cy="370000"/>
          </a:xfrm>
          <a:prstGeom prst="rect">
            <a:avLst/>
          </a:prstGeom>
          <a:noFill/>
          <a:ln/>
        </p:spPr>
        <p:txBody>
          <a:bodyPr wrap="square" lIns="0" tIns="0" rIns="0" bIns="0" rtlCol="0" anchor="ctr"/>
          <a:lstStyle/>
          <a:p>
            <a:pPr marL="0" indent="0" algn="l">
              <a:buNone/>
            </a:pPr>
            <a:r>
              <a:rPr lang="en-US" sz="1600" b="1" dirty="0" err="1">
                <a:solidFill>
                  <a:srgbClr val="16255C"/>
                </a:solidFill>
                <a:latin typeface="メイリオ" panose="020B0604030504040204" pitchFamily="50" charset="-128"/>
                <a:ea typeface="メイリオ" panose="020B0604030504040204" pitchFamily="50" charset="-128"/>
                <a:cs typeface="Calibri" pitchFamily="34" charset="-120"/>
              </a:rPr>
              <a:t>開会挨拶</a:t>
            </a:r>
            <a:endParaRPr lang="en-US" sz="1600" dirty="0">
              <a:latin typeface="メイリオ" panose="020B0604030504040204" pitchFamily="50" charset="-128"/>
              <a:ea typeface="メイリオ" panose="020B0604030504040204" pitchFamily="50" charset="-128"/>
            </a:endParaRPr>
          </a:p>
        </p:txBody>
      </p:sp>
      <p:sp>
        <p:nvSpPr>
          <p:cNvPr id="22" name="Shape 18"/>
          <p:cNvSpPr/>
          <p:nvPr/>
        </p:nvSpPr>
        <p:spPr>
          <a:xfrm>
            <a:off x="411480" y="4358640"/>
            <a:ext cx="6739128" cy="350000"/>
          </a:xfrm>
          <a:prstGeom prst="rect">
            <a:avLst/>
          </a:prstGeom>
          <a:solidFill>
            <a:srgbClr val="F2F6FB"/>
          </a:solidFill>
          <a:ln w="12700">
            <a:solidFill>
              <a:srgbClr val="FFFFFF"/>
            </a:solidFill>
            <a:prstDash val="solid"/>
          </a:ln>
        </p:spPr>
        <p:txBody>
          <a:bodyPr/>
          <a:lstStyle/>
          <a:p>
            <a:endParaRPr lang="ja-JP" altLang="en-US">
              <a:latin typeface="メイリオ" panose="020B0604030504040204" pitchFamily="50" charset="-128"/>
              <a:ea typeface="メイリオ" panose="020B0604030504040204" pitchFamily="50" charset="-128"/>
            </a:endParaRPr>
          </a:p>
        </p:txBody>
      </p:sp>
      <p:sp>
        <p:nvSpPr>
          <p:cNvPr id="24" name="Shape 20"/>
          <p:cNvSpPr/>
          <p:nvPr/>
        </p:nvSpPr>
        <p:spPr>
          <a:xfrm>
            <a:off x="411480" y="4733640"/>
            <a:ext cx="6739128" cy="370000"/>
          </a:xfrm>
          <a:prstGeom prst="rect">
            <a:avLst/>
          </a:prstGeom>
          <a:solidFill>
            <a:srgbClr val="A9C3E0"/>
          </a:solidFill>
          <a:ln w="12700">
            <a:solidFill>
              <a:srgbClr val="FFFFFF"/>
            </a:solidFill>
            <a:prstDash val="solid"/>
          </a:ln>
        </p:spPr>
        <p:txBody>
          <a:bodyPr/>
          <a:lstStyle/>
          <a:p>
            <a:endParaRPr lang="ja-JP" altLang="en-US">
              <a:latin typeface="メイリオ" panose="020B0604030504040204" pitchFamily="50" charset="-128"/>
              <a:ea typeface="メイリオ" panose="020B0604030504040204" pitchFamily="50" charset="-128"/>
            </a:endParaRPr>
          </a:p>
        </p:txBody>
      </p:sp>
      <p:sp>
        <p:nvSpPr>
          <p:cNvPr id="25" name="Shape 21"/>
          <p:cNvSpPr/>
          <p:nvPr/>
        </p:nvSpPr>
        <p:spPr>
          <a:xfrm>
            <a:off x="411480" y="4733640"/>
            <a:ext cx="70000" cy="370000"/>
          </a:xfrm>
          <a:prstGeom prst="rect">
            <a:avLst/>
          </a:prstGeom>
          <a:solidFill>
            <a:srgbClr val="C31C6B"/>
          </a:solidFill>
          <a:ln/>
        </p:spPr>
        <p:txBody>
          <a:bodyPr/>
          <a:lstStyle/>
          <a:p>
            <a:endParaRPr lang="ja-JP" altLang="en-US">
              <a:latin typeface="メイリオ" panose="020B0604030504040204" pitchFamily="50" charset="-128"/>
              <a:ea typeface="メイリオ" panose="020B0604030504040204" pitchFamily="50" charset="-128"/>
            </a:endParaRPr>
          </a:p>
        </p:txBody>
      </p:sp>
      <p:sp>
        <p:nvSpPr>
          <p:cNvPr id="26" name="Text 22"/>
          <p:cNvSpPr txBox="1"/>
          <p:nvPr/>
        </p:nvSpPr>
        <p:spPr>
          <a:xfrm>
            <a:off x="580000" y="4733640"/>
            <a:ext cx="1500000" cy="370000"/>
          </a:xfrm>
          <a:prstGeom prst="rect">
            <a:avLst/>
          </a:prstGeom>
          <a:noFill/>
          <a:ln/>
        </p:spPr>
        <p:txBody>
          <a:bodyPr wrap="square" lIns="0" tIns="0" rIns="0" bIns="0" rtlCol="0" anchor="ctr"/>
          <a:lstStyle/>
          <a:p>
            <a:pPr marL="0" indent="0" algn="l">
              <a:buNone/>
            </a:pPr>
            <a:r>
              <a:rPr lang="en-US" sz="1600" b="1" dirty="0">
                <a:solidFill>
                  <a:srgbClr val="16255C"/>
                </a:solidFill>
                <a:latin typeface="メイリオ" panose="020B0604030504040204" pitchFamily="50" charset="-128"/>
                <a:ea typeface="メイリオ" panose="020B0604030504040204" pitchFamily="50" charset="-128"/>
                <a:cs typeface="Calibri" pitchFamily="34" charset="-120"/>
              </a:rPr>
              <a:t>19:05-19:20</a:t>
            </a:r>
            <a:endParaRPr lang="en-US" sz="1600" dirty="0">
              <a:latin typeface="メイリオ" panose="020B0604030504040204" pitchFamily="50" charset="-128"/>
              <a:ea typeface="メイリオ" panose="020B0604030504040204" pitchFamily="50" charset="-128"/>
            </a:endParaRPr>
          </a:p>
        </p:txBody>
      </p:sp>
      <p:sp>
        <p:nvSpPr>
          <p:cNvPr id="27" name="Text 23"/>
          <p:cNvSpPr txBox="1"/>
          <p:nvPr/>
        </p:nvSpPr>
        <p:spPr>
          <a:xfrm>
            <a:off x="2050000" y="4733640"/>
            <a:ext cx="5050000" cy="370000"/>
          </a:xfrm>
          <a:prstGeom prst="rect">
            <a:avLst/>
          </a:prstGeom>
          <a:noFill/>
          <a:ln/>
        </p:spPr>
        <p:txBody>
          <a:bodyPr wrap="square" lIns="0" tIns="0" rIns="0" bIns="0" rtlCol="0" anchor="ctr"/>
          <a:lstStyle/>
          <a:p>
            <a:pPr marL="0" indent="0" algn="l">
              <a:buNone/>
            </a:pPr>
            <a:r>
              <a:rPr lang="en-US" sz="1600" b="1" dirty="0">
                <a:solidFill>
                  <a:srgbClr val="16255C"/>
                </a:solidFill>
                <a:latin typeface="メイリオ" panose="020B0604030504040204" pitchFamily="50" charset="-128"/>
                <a:ea typeface="メイリオ" panose="020B0604030504040204" pitchFamily="50" charset="-128"/>
                <a:cs typeface="Calibri" pitchFamily="34" charset="-120"/>
              </a:rPr>
              <a:t>基礎講演（10分・技師講演）＋討論（5分）</a:t>
            </a:r>
            <a:endParaRPr lang="en-US" sz="1600" dirty="0">
              <a:latin typeface="メイリオ" panose="020B0604030504040204" pitchFamily="50" charset="-128"/>
              <a:ea typeface="メイリオ" panose="020B0604030504040204" pitchFamily="50" charset="-128"/>
            </a:endParaRPr>
          </a:p>
        </p:txBody>
      </p:sp>
      <p:sp>
        <p:nvSpPr>
          <p:cNvPr id="28" name="Shape 24"/>
          <p:cNvSpPr/>
          <p:nvPr/>
        </p:nvSpPr>
        <p:spPr>
          <a:xfrm>
            <a:off x="411480" y="5103640"/>
            <a:ext cx="6739128" cy="890000"/>
          </a:xfrm>
          <a:prstGeom prst="rect">
            <a:avLst/>
          </a:prstGeom>
          <a:solidFill>
            <a:srgbClr val="F2F6FB"/>
          </a:solidFill>
          <a:ln w="12700">
            <a:solidFill>
              <a:srgbClr val="FFFFFF"/>
            </a:solidFill>
            <a:prstDash val="solid"/>
          </a:ln>
        </p:spPr>
        <p:txBody>
          <a:bodyPr/>
          <a:lstStyle/>
          <a:p>
            <a:endParaRPr lang="ja-JP" altLang="en-US">
              <a:latin typeface="メイリオ" panose="020B0604030504040204" pitchFamily="50" charset="-128"/>
              <a:ea typeface="メイリオ" panose="020B0604030504040204" pitchFamily="50" charset="-128"/>
            </a:endParaRPr>
          </a:p>
        </p:txBody>
      </p:sp>
      <p:sp>
        <p:nvSpPr>
          <p:cNvPr id="29" name="Text 25"/>
          <p:cNvSpPr txBox="1"/>
          <p:nvPr/>
        </p:nvSpPr>
        <p:spPr>
          <a:xfrm>
            <a:off x="521208" y="5103640"/>
            <a:ext cx="6464808" cy="540000"/>
          </a:xfrm>
          <a:prstGeom prst="rect">
            <a:avLst/>
          </a:prstGeom>
          <a:noFill/>
          <a:ln/>
        </p:spPr>
        <p:txBody>
          <a:bodyPr wrap="square" lIns="0" tIns="0" rIns="0" bIns="0" rtlCol="0" anchor="ctr"/>
          <a:lstStyle/>
          <a:p>
            <a:pPr marL="0" indent="0" algn="l">
              <a:buNone/>
            </a:pPr>
            <a:r>
              <a:rPr lang="en-US" sz="2200" b="1" dirty="0">
                <a:solidFill>
                  <a:srgbClr val="C31C6B"/>
                </a:solidFill>
                <a:latin typeface="メイリオ" panose="020B0604030504040204" pitchFamily="50" charset="-128"/>
                <a:ea typeface="メイリオ" panose="020B0604030504040204" pitchFamily="50" charset="-128"/>
                <a:cs typeface="Calibri" pitchFamily="34" charset="-120"/>
              </a:rPr>
              <a:t>CT-guided </a:t>
            </a:r>
            <a:r>
              <a:rPr lang="en-US" sz="2200" b="1" dirty="0" err="1">
                <a:solidFill>
                  <a:srgbClr val="C31C6B"/>
                </a:solidFill>
                <a:latin typeface="メイリオ" panose="020B0604030504040204" pitchFamily="50" charset="-128"/>
                <a:ea typeface="メイリオ" panose="020B0604030504040204" pitchFamily="50" charset="-128"/>
                <a:cs typeface="Calibri" pitchFamily="34" charset="-120"/>
              </a:rPr>
              <a:t>PCIとは</a:t>
            </a:r>
            <a:endParaRPr lang="en-US" sz="2200" dirty="0">
              <a:latin typeface="メイリオ" panose="020B0604030504040204" pitchFamily="50" charset="-128"/>
              <a:ea typeface="メイリオ" panose="020B0604030504040204" pitchFamily="50" charset="-128"/>
            </a:endParaRPr>
          </a:p>
        </p:txBody>
      </p:sp>
      <p:sp>
        <p:nvSpPr>
          <p:cNvPr id="30" name="Text 26"/>
          <p:cNvSpPr txBox="1"/>
          <p:nvPr/>
        </p:nvSpPr>
        <p:spPr>
          <a:xfrm>
            <a:off x="3477768" y="5552200"/>
            <a:ext cx="1810512" cy="350000"/>
          </a:xfrm>
          <a:prstGeom prst="rect">
            <a:avLst/>
          </a:prstGeom>
          <a:noFill/>
          <a:ln/>
        </p:spPr>
        <p:txBody>
          <a:bodyPr wrap="square" lIns="0" tIns="0" rIns="0" bIns="0" rtlCol="0" anchor="ctr"/>
          <a:lstStyle/>
          <a:p>
            <a:pPr marL="0" indent="0">
              <a:buNone/>
            </a:pPr>
            <a:r>
              <a:rPr lang="en-US" sz="1400" b="1" dirty="0">
                <a:solidFill>
                  <a:srgbClr val="222222"/>
                </a:solidFill>
                <a:latin typeface="メイリオ" panose="020B0604030504040204" pitchFamily="50" charset="-128"/>
                <a:ea typeface="メイリオ" panose="020B0604030504040204" pitchFamily="50" charset="-128"/>
                <a:cs typeface="Calibri" pitchFamily="34" charset="-120"/>
              </a:rPr>
              <a:t>演者：桑畑 聖 </a:t>
            </a:r>
            <a:r>
              <a:rPr lang="en-US" sz="1400" b="1" dirty="0" err="1">
                <a:solidFill>
                  <a:srgbClr val="222222"/>
                </a:solidFill>
                <a:latin typeface="メイリオ" panose="020B0604030504040204" pitchFamily="50" charset="-128"/>
                <a:ea typeface="メイリオ" panose="020B0604030504040204" pitchFamily="50" charset="-128"/>
                <a:cs typeface="Calibri" pitchFamily="34" charset="-120"/>
              </a:rPr>
              <a:t>先生</a:t>
            </a:r>
            <a:endParaRPr lang="en-US" sz="1400" dirty="0">
              <a:latin typeface="メイリオ" panose="020B0604030504040204" pitchFamily="50" charset="-128"/>
              <a:ea typeface="メイリオ" panose="020B0604030504040204" pitchFamily="50" charset="-128"/>
            </a:endParaRPr>
          </a:p>
        </p:txBody>
      </p:sp>
      <p:sp>
        <p:nvSpPr>
          <p:cNvPr id="31" name="Shape 27"/>
          <p:cNvSpPr/>
          <p:nvPr/>
        </p:nvSpPr>
        <p:spPr>
          <a:xfrm>
            <a:off x="411480" y="5927200"/>
            <a:ext cx="6739128" cy="370000"/>
          </a:xfrm>
          <a:prstGeom prst="rect">
            <a:avLst/>
          </a:prstGeom>
          <a:solidFill>
            <a:srgbClr val="A9C3E0"/>
          </a:solidFill>
          <a:ln w="12700">
            <a:solidFill>
              <a:srgbClr val="FFFFFF"/>
            </a:solidFill>
            <a:prstDash val="solid"/>
          </a:ln>
        </p:spPr>
        <p:txBody>
          <a:bodyPr/>
          <a:lstStyle/>
          <a:p>
            <a:endParaRPr lang="ja-JP" altLang="en-US">
              <a:latin typeface="メイリオ" panose="020B0604030504040204" pitchFamily="50" charset="-128"/>
              <a:ea typeface="メイリオ" panose="020B0604030504040204" pitchFamily="50" charset="-128"/>
            </a:endParaRPr>
          </a:p>
        </p:txBody>
      </p:sp>
      <p:sp>
        <p:nvSpPr>
          <p:cNvPr id="32" name="Shape 28"/>
          <p:cNvSpPr/>
          <p:nvPr/>
        </p:nvSpPr>
        <p:spPr>
          <a:xfrm>
            <a:off x="411480" y="5927200"/>
            <a:ext cx="70000" cy="370000"/>
          </a:xfrm>
          <a:prstGeom prst="rect">
            <a:avLst/>
          </a:prstGeom>
          <a:solidFill>
            <a:srgbClr val="C31C6B"/>
          </a:solidFill>
          <a:ln/>
        </p:spPr>
        <p:txBody>
          <a:bodyPr/>
          <a:lstStyle/>
          <a:p>
            <a:endParaRPr lang="ja-JP" altLang="en-US">
              <a:latin typeface="メイリオ" panose="020B0604030504040204" pitchFamily="50" charset="-128"/>
              <a:ea typeface="メイリオ" panose="020B0604030504040204" pitchFamily="50" charset="-128"/>
            </a:endParaRPr>
          </a:p>
        </p:txBody>
      </p:sp>
      <p:sp>
        <p:nvSpPr>
          <p:cNvPr id="33" name="Text 29"/>
          <p:cNvSpPr txBox="1"/>
          <p:nvPr/>
        </p:nvSpPr>
        <p:spPr>
          <a:xfrm>
            <a:off x="580000" y="5927200"/>
            <a:ext cx="1500000" cy="370000"/>
          </a:xfrm>
          <a:prstGeom prst="rect">
            <a:avLst/>
          </a:prstGeom>
          <a:noFill/>
          <a:ln/>
        </p:spPr>
        <p:txBody>
          <a:bodyPr wrap="square" lIns="0" tIns="0" rIns="0" bIns="0" rtlCol="0" anchor="ctr"/>
          <a:lstStyle/>
          <a:p>
            <a:pPr marL="0" indent="0" algn="l">
              <a:buNone/>
            </a:pPr>
            <a:r>
              <a:rPr lang="en-US" sz="1600" b="1" dirty="0">
                <a:solidFill>
                  <a:srgbClr val="16255C"/>
                </a:solidFill>
                <a:latin typeface="メイリオ" panose="020B0604030504040204" pitchFamily="50" charset="-128"/>
                <a:ea typeface="メイリオ" panose="020B0604030504040204" pitchFamily="50" charset="-128"/>
                <a:cs typeface="Calibri" pitchFamily="34" charset="-120"/>
              </a:rPr>
              <a:t>19:20-19:50</a:t>
            </a:r>
            <a:endParaRPr lang="en-US" sz="1600" dirty="0">
              <a:latin typeface="メイリオ" panose="020B0604030504040204" pitchFamily="50" charset="-128"/>
              <a:ea typeface="メイリオ" panose="020B0604030504040204" pitchFamily="50" charset="-128"/>
            </a:endParaRPr>
          </a:p>
        </p:txBody>
      </p:sp>
      <p:sp>
        <p:nvSpPr>
          <p:cNvPr id="34" name="Text 30"/>
          <p:cNvSpPr txBox="1"/>
          <p:nvPr/>
        </p:nvSpPr>
        <p:spPr>
          <a:xfrm>
            <a:off x="2050000" y="5927200"/>
            <a:ext cx="5050000" cy="370000"/>
          </a:xfrm>
          <a:prstGeom prst="rect">
            <a:avLst/>
          </a:prstGeom>
          <a:noFill/>
          <a:ln/>
        </p:spPr>
        <p:txBody>
          <a:bodyPr wrap="square" lIns="0" tIns="0" rIns="0" bIns="0" rtlCol="0" anchor="ctr"/>
          <a:lstStyle/>
          <a:p>
            <a:pPr marL="0" indent="0" algn="l">
              <a:buNone/>
            </a:pPr>
            <a:r>
              <a:rPr lang="en-US" sz="1600" b="1" dirty="0">
                <a:solidFill>
                  <a:srgbClr val="16255C"/>
                </a:solidFill>
                <a:latin typeface="メイリオ" panose="020B0604030504040204" pitchFamily="50" charset="-128"/>
                <a:ea typeface="メイリオ" panose="020B0604030504040204" pitchFamily="50" charset="-128"/>
                <a:cs typeface="Calibri" pitchFamily="34" charset="-120"/>
              </a:rPr>
              <a:t>実践講演（25分・技師講演）＋討論（5分）</a:t>
            </a:r>
            <a:endParaRPr lang="en-US" sz="1600" dirty="0">
              <a:latin typeface="メイリオ" panose="020B0604030504040204" pitchFamily="50" charset="-128"/>
              <a:ea typeface="メイリオ" panose="020B0604030504040204" pitchFamily="50" charset="-128"/>
            </a:endParaRPr>
          </a:p>
        </p:txBody>
      </p:sp>
      <p:sp>
        <p:nvSpPr>
          <p:cNvPr id="35" name="Shape 31"/>
          <p:cNvSpPr/>
          <p:nvPr/>
        </p:nvSpPr>
        <p:spPr>
          <a:xfrm>
            <a:off x="411480" y="6297200"/>
            <a:ext cx="6739128" cy="890000"/>
          </a:xfrm>
          <a:prstGeom prst="rect">
            <a:avLst/>
          </a:prstGeom>
          <a:solidFill>
            <a:srgbClr val="F2F6FB"/>
          </a:solidFill>
          <a:ln w="12700">
            <a:solidFill>
              <a:srgbClr val="FFFFFF"/>
            </a:solidFill>
            <a:prstDash val="solid"/>
          </a:ln>
        </p:spPr>
        <p:txBody>
          <a:bodyPr/>
          <a:lstStyle/>
          <a:p>
            <a:endParaRPr lang="ja-JP" altLang="en-US">
              <a:latin typeface="メイリオ" panose="020B0604030504040204" pitchFamily="50" charset="-128"/>
              <a:ea typeface="メイリオ" panose="020B0604030504040204" pitchFamily="50" charset="-128"/>
            </a:endParaRPr>
          </a:p>
        </p:txBody>
      </p:sp>
      <p:sp>
        <p:nvSpPr>
          <p:cNvPr id="36" name="Text 32"/>
          <p:cNvSpPr txBox="1"/>
          <p:nvPr/>
        </p:nvSpPr>
        <p:spPr>
          <a:xfrm>
            <a:off x="521208" y="6297200"/>
            <a:ext cx="6464808" cy="540000"/>
          </a:xfrm>
          <a:prstGeom prst="rect">
            <a:avLst/>
          </a:prstGeom>
          <a:noFill/>
          <a:ln/>
        </p:spPr>
        <p:txBody>
          <a:bodyPr wrap="square" lIns="0" tIns="0" rIns="0" bIns="0" rtlCol="0" anchor="ctr"/>
          <a:lstStyle/>
          <a:p>
            <a:pPr marL="0" indent="0" algn="l">
              <a:buNone/>
            </a:pPr>
            <a:r>
              <a:rPr lang="en-US" sz="2200" b="1" dirty="0">
                <a:solidFill>
                  <a:srgbClr val="C31C6B"/>
                </a:solidFill>
                <a:latin typeface="メイリオ" panose="020B0604030504040204" pitchFamily="50" charset="-128"/>
                <a:ea typeface="メイリオ" panose="020B0604030504040204" pitchFamily="50" charset="-128"/>
                <a:cs typeface="Calibri" pitchFamily="34" charset="-120"/>
              </a:rPr>
              <a:t>解析ライブ：マニュアル解析実演</a:t>
            </a:r>
            <a:endParaRPr lang="en-US" sz="2200" dirty="0">
              <a:latin typeface="メイリオ" panose="020B0604030504040204" pitchFamily="50" charset="-128"/>
              <a:ea typeface="メイリオ" panose="020B0604030504040204" pitchFamily="50" charset="-128"/>
            </a:endParaRPr>
          </a:p>
        </p:txBody>
      </p:sp>
      <p:sp>
        <p:nvSpPr>
          <p:cNvPr id="37" name="Text 33"/>
          <p:cNvSpPr txBox="1"/>
          <p:nvPr/>
        </p:nvSpPr>
        <p:spPr>
          <a:xfrm>
            <a:off x="3477768" y="6779325"/>
            <a:ext cx="1810512" cy="350000"/>
          </a:xfrm>
          <a:prstGeom prst="rect">
            <a:avLst/>
          </a:prstGeom>
          <a:noFill/>
          <a:ln/>
        </p:spPr>
        <p:txBody>
          <a:bodyPr wrap="square" lIns="0" tIns="0" rIns="0" bIns="0" rtlCol="0" anchor="ctr"/>
          <a:lstStyle/>
          <a:p>
            <a:pPr marL="0" indent="0">
              <a:buNone/>
            </a:pPr>
            <a:r>
              <a:rPr lang="en-US" sz="1400" b="1" dirty="0">
                <a:solidFill>
                  <a:srgbClr val="222222"/>
                </a:solidFill>
                <a:latin typeface="メイリオ" panose="020B0604030504040204" pitchFamily="50" charset="-128"/>
                <a:ea typeface="メイリオ" panose="020B0604030504040204" pitchFamily="50" charset="-128"/>
                <a:cs typeface="Calibri" pitchFamily="34" charset="-120"/>
              </a:rPr>
              <a:t>演者：綱木 </a:t>
            </a:r>
            <a:r>
              <a:rPr lang="en-US" sz="1400" b="1" dirty="0" err="1">
                <a:solidFill>
                  <a:srgbClr val="222222"/>
                </a:solidFill>
                <a:latin typeface="メイリオ" panose="020B0604030504040204" pitchFamily="50" charset="-128"/>
                <a:ea typeface="メイリオ" panose="020B0604030504040204" pitchFamily="50" charset="-128"/>
                <a:cs typeface="Calibri" pitchFamily="34" charset="-120"/>
              </a:rPr>
              <a:t>達哉</a:t>
            </a:r>
            <a:r>
              <a:rPr lang="en-US" sz="14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400" b="1" dirty="0" err="1">
                <a:solidFill>
                  <a:srgbClr val="222222"/>
                </a:solidFill>
                <a:latin typeface="メイリオ" panose="020B0604030504040204" pitchFamily="50" charset="-128"/>
                <a:ea typeface="メイリオ" panose="020B0604030504040204" pitchFamily="50" charset="-128"/>
                <a:cs typeface="Calibri" pitchFamily="34" charset="-120"/>
              </a:rPr>
              <a:t>先生</a:t>
            </a:r>
            <a:endParaRPr lang="en-US" sz="1400" dirty="0">
              <a:latin typeface="メイリオ" panose="020B0604030504040204" pitchFamily="50" charset="-128"/>
              <a:ea typeface="メイリオ" panose="020B0604030504040204" pitchFamily="50" charset="-128"/>
            </a:endParaRPr>
          </a:p>
        </p:txBody>
      </p:sp>
      <p:sp>
        <p:nvSpPr>
          <p:cNvPr id="38" name="Shape 34"/>
          <p:cNvSpPr/>
          <p:nvPr/>
        </p:nvSpPr>
        <p:spPr>
          <a:xfrm>
            <a:off x="411480" y="7154325"/>
            <a:ext cx="6739128" cy="370000"/>
          </a:xfrm>
          <a:prstGeom prst="rect">
            <a:avLst/>
          </a:prstGeom>
          <a:solidFill>
            <a:srgbClr val="A9C3E0"/>
          </a:solidFill>
          <a:ln w="12700">
            <a:solidFill>
              <a:srgbClr val="FFFFFF"/>
            </a:solidFill>
            <a:prstDash val="solid"/>
          </a:ln>
        </p:spPr>
        <p:txBody>
          <a:bodyPr/>
          <a:lstStyle/>
          <a:p>
            <a:endParaRPr lang="ja-JP" altLang="en-US">
              <a:latin typeface="メイリオ" panose="020B0604030504040204" pitchFamily="50" charset="-128"/>
              <a:ea typeface="メイリオ" panose="020B0604030504040204" pitchFamily="50" charset="-128"/>
            </a:endParaRPr>
          </a:p>
        </p:txBody>
      </p:sp>
      <p:sp>
        <p:nvSpPr>
          <p:cNvPr id="39" name="Shape 35"/>
          <p:cNvSpPr/>
          <p:nvPr/>
        </p:nvSpPr>
        <p:spPr>
          <a:xfrm>
            <a:off x="411480" y="7154325"/>
            <a:ext cx="70000" cy="370000"/>
          </a:xfrm>
          <a:prstGeom prst="rect">
            <a:avLst/>
          </a:prstGeom>
          <a:solidFill>
            <a:srgbClr val="C31C6B"/>
          </a:solidFill>
          <a:ln/>
        </p:spPr>
        <p:txBody>
          <a:bodyPr/>
          <a:lstStyle/>
          <a:p>
            <a:endParaRPr lang="ja-JP" altLang="en-US">
              <a:latin typeface="メイリオ" panose="020B0604030504040204" pitchFamily="50" charset="-128"/>
              <a:ea typeface="メイリオ" panose="020B0604030504040204" pitchFamily="50" charset="-128"/>
            </a:endParaRPr>
          </a:p>
        </p:txBody>
      </p:sp>
      <p:sp>
        <p:nvSpPr>
          <p:cNvPr id="40" name="Text 36"/>
          <p:cNvSpPr txBox="1"/>
          <p:nvPr/>
        </p:nvSpPr>
        <p:spPr>
          <a:xfrm>
            <a:off x="580000" y="7154325"/>
            <a:ext cx="1500000" cy="370000"/>
          </a:xfrm>
          <a:prstGeom prst="rect">
            <a:avLst/>
          </a:prstGeom>
          <a:noFill/>
          <a:ln/>
        </p:spPr>
        <p:txBody>
          <a:bodyPr wrap="square" lIns="0" tIns="0" rIns="0" bIns="0" rtlCol="0" anchor="ctr"/>
          <a:lstStyle/>
          <a:p>
            <a:pPr marL="0" indent="0" algn="l">
              <a:buNone/>
            </a:pPr>
            <a:r>
              <a:rPr lang="en-US" sz="1600" b="1" dirty="0">
                <a:solidFill>
                  <a:srgbClr val="16255C"/>
                </a:solidFill>
                <a:latin typeface="メイリオ" panose="020B0604030504040204" pitchFamily="50" charset="-128"/>
                <a:ea typeface="メイリオ" panose="020B0604030504040204" pitchFamily="50" charset="-128"/>
                <a:cs typeface="Calibri" pitchFamily="34" charset="-120"/>
              </a:rPr>
              <a:t>19:50-20:20</a:t>
            </a:r>
            <a:endParaRPr lang="en-US" sz="1600" dirty="0">
              <a:latin typeface="メイリオ" panose="020B0604030504040204" pitchFamily="50" charset="-128"/>
              <a:ea typeface="メイリオ" panose="020B0604030504040204" pitchFamily="50" charset="-128"/>
            </a:endParaRPr>
          </a:p>
        </p:txBody>
      </p:sp>
      <p:sp>
        <p:nvSpPr>
          <p:cNvPr id="41" name="Text 37"/>
          <p:cNvSpPr txBox="1"/>
          <p:nvPr/>
        </p:nvSpPr>
        <p:spPr>
          <a:xfrm>
            <a:off x="2050000" y="7154325"/>
            <a:ext cx="5050000" cy="370000"/>
          </a:xfrm>
          <a:prstGeom prst="rect">
            <a:avLst/>
          </a:prstGeom>
          <a:noFill/>
          <a:ln/>
        </p:spPr>
        <p:txBody>
          <a:bodyPr wrap="square" lIns="0" tIns="0" rIns="0" bIns="0" rtlCol="0" anchor="ctr"/>
          <a:lstStyle/>
          <a:p>
            <a:pPr marL="0" indent="0" algn="l">
              <a:buNone/>
            </a:pPr>
            <a:r>
              <a:rPr lang="en-US" sz="1600" b="1" dirty="0">
                <a:solidFill>
                  <a:srgbClr val="16255C"/>
                </a:solidFill>
                <a:latin typeface="メイリオ" panose="020B0604030504040204" pitchFamily="50" charset="-128"/>
                <a:ea typeface="メイリオ" panose="020B0604030504040204" pitchFamily="50" charset="-128"/>
                <a:cs typeface="Calibri" pitchFamily="34" charset="-120"/>
              </a:rPr>
              <a:t>特別講演（25分）＋討論（5分）</a:t>
            </a:r>
            <a:endParaRPr lang="en-US" sz="1600" dirty="0">
              <a:latin typeface="メイリオ" panose="020B0604030504040204" pitchFamily="50" charset="-128"/>
              <a:ea typeface="メイリオ" panose="020B0604030504040204" pitchFamily="50" charset="-128"/>
            </a:endParaRPr>
          </a:p>
        </p:txBody>
      </p:sp>
      <p:sp>
        <p:nvSpPr>
          <p:cNvPr id="42" name="Shape 38"/>
          <p:cNvSpPr/>
          <p:nvPr/>
        </p:nvSpPr>
        <p:spPr>
          <a:xfrm>
            <a:off x="411480" y="7524325"/>
            <a:ext cx="6739128" cy="890000"/>
          </a:xfrm>
          <a:prstGeom prst="rect">
            <a:avLst/>
          </a:prstGeom>
          <a:solidFill>
            <a:srgbClr val="F2F6FB"/>
          </a:solidFill>
          <a:ln w="12700">
            <a:solidFill>
              <a:srgbClr val="FFFFFF"/>
            </a:solidFill>
            <a:prstDash val="solid"/>
          </a:ln>
        </p:spPr>
        <p:txBody>
          <a:bodyPr/>
          <a:lstStyle/>
          <a:p>
            <a:endParaRPr lang="ja-JP" altLang="en-US">
              <a:latin typeface="メイリオ" panose="020B0604030504040204" pitchFamily="50" charset="-128"/>
              <a:ea typeface="メイリオ" panose="020B0604030504040204" pitchFamily="50" charset="-128"/>
            </a:endParaRPr>
          </a:p>
        </p:txBody>
      </p:sp>
      <p:sp>
        <p:nvSpPr>
          <p:cNvPr id="43" name="Text 39"/>
          <p:cNvSpPr txBox="1"/>
          <p:nvPr/>
        </p:nvSpPr>
        <p:spPr>
          <a:xfrm>
            <a:off x="521208" y="7524325"/>
            <a:ext cx="6464808" cy="540000"/>
          </a:xfrm>
          <a:prstGeom prst="rect">
            <a:avLst/>
          </a:prstGeom>
          <a:noFill/>
          <a:ln/>
        </p:spPr>
        <p:txBody>
          <a:bodyPr wrap="square" lIns="0" tIns="0" rIns="0" bIns="0" rtlCol="0" anchor="ctr"/>
          <a:lstStyle/>
          <a:p>
            <a:pPr marL="0" indent="0" algn="l">
              <a:buNone/>
            </a:pPr>
            <a:r>
              <a:rPr lang="en-US" sz="2200" b="1" dirty="0">
                <a:solidFill>
                  <a:srgbClr val="C31C6B"/>
                </a:solidFill>
                <a:latin typeface="メイリオ" panose="020B0604030504040204" pitchFamily="50" charset="-128"/>
                <a:ea typeface="メイリオ" panose="020B0604030504040204" pitchFamily="50" charset="-128"/>
                <a:cs typeface="Calibri" pitchFamily="34" charset="-120"/>
              </a:rPr>
              <a:t>GUIDEYEが拓くAI心血管解析の未来</a:t>
            </a:r>
            <a:endParaRPr lang="en-US" sz="2200" dirty="0">
              <a:latin typeface="メイリオ" panose="020B0604030504040204" pitchFamily="50" charset="-128"/>
              <a:ea typeface="メイリオ" panose="020B0604030504040204" pitchFamily="50" charset="-128"/>
            </a:endParaRPr>
          </a:p>
        </p:txBody>
      </p:sp>
      <p:sp>
        <p:nvSpPr>
          <p:cNvPr id="44" name="Text 40"/>
          <p:cNvSpPr txBox="1"/>
          <p:nvPr/>
        </p:nvSpPr>
        <p:spPr>
          <a:xfrm>
            <a:off x="3477768" y="8006450"/>
            <a:ext cx="1810512" cy="350000"/>
          </a:xfrm>
          <a:prstGeom prst="rect">
            <a:avLst/>
          </a:prstGeom>
          <a:noFill/>
          <a:ln/>
        </p:spPr>
        <p:txBody>
          <a:bodyPr wrap="square" lIns="0" tIns="0" rIns="0" bIns="0" rtlCol="0" anchor="ctr"/>
          <a:lstStyle/>
          <a:p>
            <a:pPr marL="0" indent="0">
              <a:buNone/>
            </a:pPr>
            <a:r>
              <a:rPr lang="en-US" sz="1400" b="1" dirty="0">
                <a:solidFill>
                  <a:srgbClr val="222222"/>
                </a:solidFill>
                <a:latin typeface="メイリオ" panose="020B0604030504040204" pitchFamily="50" charset="-128"/>
                <a:ea typeface="メイリオ" panose="020B0604030504040204" pitchFamily="50" charset="-128"/>
                <a:cs typeface="Calibri" pitchFamily="34" charset="-120"/>
              </a:rPr>
              <a:t>演者：樋上 </a:t>
            </a:r>
            <a:r>
              <a:rPr lang="en-US" sz="1400" b="1" dirty="0" err="1">
                <a:solidFill>
                  <a:srgbClr val="222222"/>
                </a:solidFill>
                <a:latin typeface="メイリオ" panose="020B0604030504040204" pitchFamily="50" charset="-128"/>
                <a:ea typeface="メイリオ" panose="020B0604030504040204" pitchFamily="50" charset="-128"/>
                <a:cs typeface="Calibri" pitchFamily="34" charset="-120"/>
              </a:rPr>
              <a:t>裕起</a:t>
            </a:r>
            <a:r>
              <a:rPr lang="en-US" sz="14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400" b="1" dirty="0" err="1">
                <a:solidFill>
                  <a:srgbClr val="222222"/>
                </a:solidFill>
                <a:latin typeface="メイリオ" panose="020B0604030504040204" pitchFamily="50" charset="-128"/>
                <a:ea typeface="メイリオ" panose="020B0604030504040204" pitchFamily="50" charset="-128"/>
                <a:cs typeface="Calibri" pitchFamily="34" charset="-120"/>
              </a:rPr>
              <a:t>先生</a:t>
            </a:r>
            <a:endParaRPr lang="en-US" sz="1400" dirty="0">
              <a:latin typeface="メイリオ" panose="020B0604030504040204" pitchFamily="50" charset="-128"/>
              <a:ea typeface="メイリオ" panose="020B0604030504040204" pitchFamily="50" charset="-128"/>
            </a:endParaRPr>
          </a:p>
        </p:txBody>
      </p:sp>
      <p:sp>
        <p:nvSpPr>
          <p:cNvPr id="45" name="Shape 41"/>
          <p:cNvSpPr/>
          <p:nvPr/>
        </p:nvSpPr>
        <p:spPr>
          <a:xfrm>
            <a:off x="411480" y="8381450"/>
            <a:ext cx="6739128" cy="370000"/>
          </a:xfrm>
          <a:prstGeom prst="rect">
            <a:avLst/>
          </a:prstGeom>
          <a:solidFill>
            <a:srgbClr val="A9C3E0"/>
          </a:solidFill>
          <a:ln w="12700">
            <a:solidFill>
              <a:srgbClr val="FFFFFF"/>
            </a:solidFill>
            <a:prstDash val="solid"/>
          </a:ln>
        </p:spPr>
        <p:txBody>
          <a:bodyPr/>
          <a:lstStyle/>
          <a:p>
            <a:endParaRPr lang="ja-JP" altLang="en-US">
              <a:latin typeface="メイリオ" panose="020B0604030504040204" pitchFamily="50" charset="-128"/>
              <a:ea typeface="メイリオ" panose="020B0604030504040204" pitchFamily="50" charset="-128"/>
            </a:endParaRPr>
          </a:p>
        </p:txBody>
      </p:sp>
      <p:sp>
        <p:nvSpPr>
          <p:cNvPr id="46" name="Shape 42"/>
          <p:cNvSpPr/>
          <p:nvPr/>
        </p:nvSpPr>
        <p:spPr>
          <a:xfrm>
            <a:off x="411480" y="8381450"/>
            <a:ext cx="70000" cy="370000"/>
          </a:xfrm>
          <a:prstGeom prst="rect">
            <a:avLst/>
          </a:prstGeom>
          <a:solidFill>
            <a:srgbClr val="C31C6B"/>
          </a:solidFill>
          <a:ln/>
        </p:spPr>
        <p:txBody>
          <a:bodyPr/>
          <a:lstStyle/>
          <a:p>
            <a:endParaRPr lang="ja-JP" altLang="en-US">
              <a:latin typeface="メイリオ" panose="020B0604030504040204" pitchFamily="50" charset="-128"/>
              <a:ea typeface="メイリオ" panose="020B0604030504040204" pitchFamily="50" charset="-128"/>
            </a:endParaRPr>
          </a:p>
        </p:txBody>
      </p:sp>
      <p:sp>
        <p:nvSpPr>
          <p:cNvPr id="47" name="Text 43"/>
          <p:cNvSpPr txBox="1"/>
          <p:nvPr/>
        </p:nvSpPr>
        <p:spPr>
          <a:xfrm>
            <a:off x="580000" y="8381450"/>
            <a:ext cx="1500000" cy="370000"/>
          </a:xfrm>
          <a:prstGeom prst="rect">
            <a:avLst/>
          </a:prstGeom>
          <a:noFill/>
          <a:ln/>
        </p:spPr>
        <p:txBody>
          <a:bodyPr wrap="square" lIns="0" tIns="0" rIns="0" bIns="0" rtlCol="0" anchor="ctr"/>
          <a:lstStyle/>
          <a:p>
            <a:pPr marL="0" indent="0" algn="l">
              <a:buNone/>
            </a:pPr>
            <a:r>
              <a:rPr lang="en-US" sz="1600" b="1" dirty="0">
                <a:solidFill>
                  <a:srgbClr val="16255C"/>
                </a:solidFill>
                <a:latin typeface="メイリオ" panose="020B0604030504040204" pitchFamily="50" charset="-128"/>
                <a:ea typeface="メイリオ" panose="020B0604030504040204" pitchFamily="50" charset="-128"/>
                <a:cs typeface="Calibri" pitchFamily="34" charset="-120"/>
              </a:rPr>
              <a:t>20:20-20:35</a:t>
            </a:r>
            <a:endParaRPr lang="en-US" sz="1600" dirty="0">
              <a:latin typeface="メイリオ" panose="020B0604030504040204" pitchFamily="50" charset="-128"/>
              <a:ea typeface="メイリオ" panose="020B0604030504040204" pitchFamily="50" charset="-128"/>
            </a:endParaRPr>
          </a:p>
        </p:txBody>
      </p:sp>
      <p:sp>
        <p:nvSpPr>
          <p:cNvPr id="48" name="Text 44"/>
          <p:cNvSpPr txBox="1"/>
          <p:nvPr/>
        </p:nvSpPr>
        <p:spPr>
          <a:xfrm>
            <a:off x="2050000" y="8381450"/>
            <a:ext cx="5050000" cy="370000"/>
          </a:xfrm>
          <a:prstGeom prst="rect">
            <a:avLst/>
          </a:prstGeom>
          <a:noFill/>
          <a:ln/>
        </p:spPr>
        <p:txBody>
          <a:bodyPr wrap="square" lIns="0" tIns="0" rIns="0" bIns="0" rtlCol="0" anchor="ctr"/>
          <a:lstStyle/>
          <a:p>
            <a:pPr marL="0" indent="0" algn="l">
              <a:buNone/>
            </a:pPr>
            <a:r>
              <a:rPr lang="en-US" sz="1600" b="1" dirty="0">
                <a:solidFill>
                  <a:srgbClr val="16255C"/>
                </a:solidFill>
                <a:latin typeface="メイリオ" panose="020B0604030504040204" pitchFamily="50" charset="-128"/>
                <a:ea typeface="メイリオ" panose="020B0604030504040204" pitchFamily="50" charset="-128"/>
                <a:cs typeface="Calibri" pitchFamily="34" charset="-120"/>
              </a:rPr>
              <a:t>総合討論（15分）</a:t>
            </a:r>
            <a:endParaRPr lang="en-US" sz="1600" dirty="0">
              <a:latin typeface="メイリオ" panose="020B0604030504040204" pitchFamily="50" charset="-128"/>
              <a:ea typeface="メイリオ" panose="020B0604030504040204" pitchFamily="50" charset="-128"/>
            </a:endParaRPr>
          </a:p>
        </p:txBody>
      </p:sp>
      <p:sp>
        <p:nvSpPr>
          <p:cNvPr id="49" name="Shape 45"/>
          <p:cNvSpPr/>
          <p:nvPr/>
        </p:nvSpPr>
        <p:spPr>
          <a:xfrm>
            <a:off x="411480" y="8751450"/>
            <a:ext cx="6739128" cy="350000"/>
          </a:xfrm>
          <a:prstGeom prst="rect">
            <a:avLst/>
          </a:prstGeom>
          <a:solidFill>
            <a:srgbClr val="F2F6FB"/>
          </a:solidFill>
          <a:ln w="12700">
            <a:solidFill>
              <a:srgbClr val="FFFFFF"/>
            </a:solidFill>
            <a:prstDash val="solid"/>
          </a:ln>
        </p:spPr>
        <p:txBody>
          <a:bodyPr/>
          <a:lstStyle/>
          <a:p>
            <a:endParaRPr lang="ja-JP" altLang="en-US">
              <a:latin typeface="メイリオ" panose="020B0604030504040204" pitchFamily="50" charset="-128"/>
              <a:ea typeface="メイリオ" panose="020B0604030504040204" pitchFamily="50" charset="-128"/>
            </a:endParaRPr>
          </a:p>
        </p:txBody>
      </p:sp>
      <p:sp>
        <p:nvSpPr>
          <p:cNvPr id="50" name="Text 46"/>
          <p:cNvSpPr txBox="1"/>
          <p:nvPr/>
        </p:nvSpPr>
        <p:spPr>
          <a:xfrm>
            <a:off x="521208" y="8751450"/>
            <a:ext cx="6464808" cy="350000"/>
          </a:xfrm>
          <a:prstGeom prst="rect">
            <a:avLst/>
          </a:prstGeom>
          <a:noFill/>
          <a:ln/>
        </p:spPr>
        <p:txBody>
          <a:bodyPr wrap="square" lIns="0" tIns="0" rIns="0" bIns="0" rtlCol="0" anchor="ctr"/>
          <a:lstStyle/>
          <a:p>
            <a:pPr marL="0" indent="0" algn="l" defTabSz="808038">
              <a:buNone/>
            </a:pPr>
            <a:r>
              <a:rPr lang="ja-JP" altLang="en-US" sz="1000" dirty="0">
                <a:solidFill>
                  <a:srgbClr val="16255C"/>
                </a:solidFill>
                <a:latin typeface="メイリオ" panose="020B0604030504040204" pitchFamily="50" charset="-128"/>
                <a:ea typeface="メイリオ" panose="020B0604030504040204" pitchFamily="50" charset="-128"/>
                <a:cs typeface="Calibri" pitchFamily="34" charset="-120"/>
              </a:rPr>
              <a:t>（</a:t>
            </a:r>
            <a:r>
              <a:rPr lang="en-US" sz="1000" dirty="0" err="1">
                <a:solidFill>
                  <a:srgbClr val="16255C"/>
                </a:solidFill>
                <a:latin typeface="メイリオ" panose="020B0604030504040204" pitchFamily="50" charset="-128"/>
                <a:ea typeface="メイリオ" panose="020B0604030504040204" pitchFamily="50" charset="-128"/>
                <a:cs typeface="Calibri" pitchFamily="34" charset="-120"/>
              </a:rPr>
              <a:t>座長</a:t>
            </a:r>
            <a:r>
              <a:rPr lang="ja-JP" altLang="en-US" sz="1000" dirty="0">
                <a:solidFill>
                  <a:srgbClr val="16255C"/>
                </a:solidFill>
                <a:latin typeface="メイリオ" panose="020B0604030504040204" pitchFamily="50" charset="-128"/>
                <a:ea typeface="メイリオ" panose="020B0604030504040204" pitchFamily="50" charset="-128"/>
                <a:cs typeface="Calibri" pitchFamily="34" charset="-120"/>
              </a:rPr>
              <a:t>）</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山口</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隆義</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先生</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000" dirty="0">
                <a:solidFill>
                  <a:srgbClr val="444444"/>
                </a:solidFill>
                <a:latin typeface="メイリオ" panose="020B0604030504040204" pitchFamily="50" charset="-128"/>
                <a:ea typeface="メイリオ" panose="020B0604030504040204" pitchFamily="50" charset="-128"/>
                <a:cs typeface="Calibri" pitchFamily="34" charset="-120"/>
              </a:rPr>
              <a:t>（</a:t>
            </a:r>
            <a:r>
              <a:rPr lang="en-US" sz="1000" dirty="0" err="1">
                <a:solidFill>
                  <a:srgbClr val="444444"/>
                </a:solidFill>
                <a:latin typeface="メイリオ" panose="020B0604030504040204" pitchFamily="50" charset="-128"/>
                <a:ea typeface="メイリオ" panose="020B0604030504040204" pitchFamily="50" charset="-128"/>
                <a:cs typeface="Calibri" pitchFamily="34" charset="-120"/>
              </a:rPr>
              <a:t>華岡青洲記念病院</a:t>
            </a:r>
            <a:r>
              <a:rPr lang="en-US" sz="1000" dirty="0">
                <a:solidFill>
                  <a:srgbClr val="444444"/>
                </a:solidFill>
                <a:latin typeface="メイリオ" panose="020B0604030504040204" pitchFamily="50" charset="-128"/>
                <a:ea typeface="メイリオ" panose="020B0604030504040204" pitchFamily="50" charset="-128"/>
                <a:cs typeface="Calibri" pitchFamily="34" charset="-120"/>
              </a:rPr>
              <a:t>）	</a:t>
            </a:r>
            <a:r>
              <a:rPr lang="ja-JP" altLang="en-US" sz="1000" dirty="0">
                <a:solidFill>
                  <a:srgbClr val="16255C"/>
                </a:solidFill>
                <a:latin typeface="メイリオ" panose="020B0604030504040204" pitchFamily="50" charset="-128"/>
                <a:ea typeface="メイリオ" panose="020B0604030504040204" pitchFamily="50" charset="-128"/>
                <a:cs typeface="Calibri" pitchFamily="34" charset="-120"/>
              </a:rPr>
              <a:t>（</a:t>
            </a:r>
            <a:r>
              <a:rPr lang="en-US" sz="1000" dirty="0" err="1">
                <a:solidFill>
                  <a:srgbClr val="16255C"/>
                </a:solidFill>
                <a:latin typeface="メイリオ" panose="020B0604030504040204" pitchFamily="50" charset="-128"/>
                <a:ea typeface="メイリオ" panose="020B0604030504040204" pitchFamily="50" charset="-128"/>
                <a:cs typeface="Calibri" pitchFamily="34" charset="-120"/>
              </a:rPr>
              <a:t>座長</a:t>
            </a:r>
            <a:r>
              <a:rPr lang="ja-JP" altLang="en-US" sz="1000" dirty="0">
                <a:solidFill>
                  <a:srgbClr val="16255C"/>
                </a:solidFill>
                <a:latin typeface="メイリオ" panose="020B0604030504040204" pitchFamily="50" charset="-128"/>
                <a:ea typeface="メイリオ" panose="020B0604030504040204" pitchFamily="50" charset="-128"/>
                <a:cs typeface="Calibri" pitchFamily="34" charset="-120"/>
              </a:rPr>
              <a:t>）</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綱木</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達哉</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先生</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000" dirty="0">
                <a:solidFill>
                  <a:srgbClr val="444444"/>
                </a:solidFill>
                <a:latin typeface="メイリオ" panose="020B0604030504040204" pitchFamily="50" charset="-128"/>
                <a:ea typeface="メイリオ" panose="020B0604030504040204" pitchFamily="50" charset="-128"/>
                <a:cs typeface="Calibri" pitchFamily="34" charset="-120"/>
              </a:rPr>
              <a:t>（</a:t>
            </a:r>
            <a:r>
              <a:rPr lang="en-US" sz="1000" dirty="0" err="1">
                <a:solidFill>
                  <a:srgbClr val="444444"/>
                </a:solidFill>
                <a:latin typeface="メイリオ" panose="020B0604030504040204" pitchFamily="50" charset="-128"/>
                <a:ea typeface="メイリオ" panose="020B0604030504040204" pitchFamily="50" charset="-128"/>
                <a:cs typeface="Calibri" pitchFamily="34" charset="-120"/>
              </a:rPr>
              <a:t>豊橋ハートセンタ</a:t>
            </a:r>
            <a:r>
              <a:rPr lang="en-US" sz="1000" dirty="0">
                <a:solidFill>
                  <a:srgbClr val="444444"/>
                </a:solidFill>
                <a:latin typeface="メイリオ" panose="020B0604030504040204" pitchFamily="50" charset="-128"/>
                <a:ea typeface="メイリオ" panose="020B0604030504040204" pitchFamily="50" charset="-128"/>
                <a:cs typeface="Calibri" pitchFamily="34" charset="-120"/>
              </a:rPr>
              <a:t>ー）　　</a:t>
            </a:r>
            <a:endParaRPr lang="en-US" sz="1050" dirty="0">
              <a:latin typeface="メイリオ" panose="020B0604030504040204" pitchFamily="50" charset="-128"/>
              <a:ea typeface="メイリオ" panose="020B0604030504040204" pitchFamily="50" charset="-128"/>
            </a:endParaRPr>
          </a:p>
        </p:txBody>
      </p:sp>
      <p:sp>
        <p:nvSpPr>
          <p:cNvPr id="51" name="Shape 47"/>
          <p:cNvSpPr/>
          <p:nvPr/>
        </p:nvSpPr>
        <p:spPr>
          <a:xfrm>
            <a:off x="411480" y="9101450"/>
            <a:ext cx="6739128" cy="350000"/>
          </a:xfrm>
          <a:prstGeom prst="rect">
            <a:avLst/>
          </a:prstGeom>
          <a:solidFill>
            <a:srgbClr val="F2F6FB"/>
          </a:solidFill>
          <a:ln w="12700">
            <a:solidFill>
              <a:srgbClr val="FFFFFF"/>
            </a:solidFill>
            <a:prstDash val="solid"/>
          </a:ln>
        </p:spPr>
        <p:txBody>
          <a:bodyPr/>
          <a:lstStyle/>
          <a:p>
            <a:endParaRPr lang="ja-JP" altLang="en-US">
              <a:latin typeface="メイリオ" panose="020B0604030504040204" pitchFamily="50" charset="-128"/>
              <a:ea typeface="メイリオ" panose="020B0604030504040204" pitchFamily="50" charset="-128"/>
            </a:endParaRPr>
          </a:p>
        </p:txBody>
      </p:sp>
      <p:sp>
        <p:nvSpPr>
          <p:cNvPr id="52" name="Text 48"/>
          <p:cNvSpPr txBox="1"/>
          <p:nvPr/>
        </p:nvSpPr>
        <p:spPr>
          <a:xfrm>
            <a:off x="521208" y="9101450"/>
            <a:ext cx="6578792" cy="350000"/>
          </a:xfrm>
          <a:prstGeom prst="rect">
            <a:avLst/>
          </a:prstGeom>
          <a:noFill/>
          <a:ln/>
        </p:spPr>
        <p:txBody>
          <a:bodyPr wrap="square" lIns="0" tIns="0" rIns="0" bIns="0" rtlCol="0" anchor="ctr"/>
          <a:lstStyle/>
          <a:p>
            <a:pPr marL="0" indent="0" algn="l" defTabSz="808038">
              <a:buNone/>
            </a:pPr>
            <a:r>
              <a:rPr lang="ja-JP" altLang="en-US" sz="1000" dirty="0">
                <a:solidFill>
                  <a:srgbClr val="16255C"/>
                </a:solidFill>
                <a:latin typeface="メイリオ" panose="020B0604030504040204" pitchFamily="50" charset="-128"/>
                <a:ea typeface="メイリオ" panose="020B0604030504040204" pitchFamily="50" charset="-128"/>
                <a:cs typeface="Calibri" pitchFamily="34" charset="-120"/>
              </a:rPr>
              <a:t>（</a:t>
            </a:r>
            <a:r>
              <a:rPr lang="en-US" sz="1000" dirty="0" err="1">
                <a:solidFill>
                  <a:srgbClr val="16255C"/>
                </a:solidFill>
                <a:latin typeface="メイリオ" panose="020B0604030504040204" pitchFamily="50" charset="-128"/>
                <a:ea typeface="メイリオ" panose="020B0604030504040204" pitchFamily="50" charset="-128"/>
                <a:cs typeface="Calibri" pitchFamily="34" charset="-120"/>
              </a:rPr>
              <a:t>演者</a:t>
            </a:r>
            <a:r>
              <a:rPr lang="ja-JP" altLang="en-US" sz="1000" dirty="0">
                <a:solidFill>
                  <a:srgbClr val="16255C"/>
                </a:solidFill>
                <a:latin typeface="メイリオ" panose="020B0604030504040204" pitchFamily="50" charset="-128"/>
                <a:ea typeface="メイリオ" panose="020B0604030504040204" pitchFamily="50" charset="-128"/>
                <a:cs typeface="Calibri" pitchFamily="34" charset="-120"/>
              </a:rPr>
              <a:t>）</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桑畑</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聖 </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先生</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000" dirty="0">
                <a:solidFill>
                  <a:srgbClr val="444444"/>
                </a:solidFill>
                <a:latin typeface="メイリオ" panose="020B0604030504040204" pitchFamily="50" charset="-128"/>
                <a:ea typeface="メイリオ" panose="020B0604030504040204" pitchFamily="50" charset="-128"/>
                <a:cs typeface="Calibri" pitchFamily="34" charset="-120"/>
              </a:rPr>
              <a:t>（</a:t>
            </a:r>
            <a:r>
              <a:rPr lang="en-US" sz="1000" dirty="0" err="1">
                <a:solidFill>
                  <a:srgbClr val="444444"/>
                </a:solidFill>
                <a:latin typeface="メイリオ" panose="020B0604030504040204" pitchFamily="50" charset="-128"/>
                <a:ea typeface="メイリオ" panose="020B0604030504040204" pitchFamily="50" charset="-128"/>
                <a:cs typeface="Calibri" pitchFamily="34" charset="-120"/>
              </a:rPr>
              <a:t>小倉記念病院</a:t>
            </a:r>
            <a:r>
              <a:rPr lang="en-US" sz="1000" dirty="0">
                <a:solidFill>
                  <a:srgbClr val="444444"/>
                </a:solidFill>
                <a:latin typeface="メイリオ" panose="020B0604030504040204" pitchFamily="50" charset="-128"/>
                <a:ea typeface="メイリオ" panose="020B0604030504040204" pitchFamily="50" charset="-128"/>
                <a:cs typeface="Calibri" pitchFamily="34" charset="-120"/>
              </a:rPr>
              <a:t>）	</a:t>
            </a:r>
            <a:r>
              <a:rPr lang="ja-JP" altLang="en-US" sz="1000" dirty="0">
                <a:solidFill>
                  <a:srgbClr val="16255C"/>
                </a:solidFill>
                <a:latin typeface="メイリオ" panose="020B0604030504040204" pitchFamily="50" charset="-128"/>
                <a:ea typeface="メイリオ" panose="020B0604030504040204" pitchFamily="50" charset="-128"/>
                <a:cs typeface="Calibri" pitchFamily="34" charset="-120"/>
              </a:rPr>
              <a:t>（</a:t>
            </a:r>
            <a:r>
              <a:rPr lang="en-US" sz="1000" dirty="0" err="1">
                <a:solidFill>
                  <a:srgbClr val="16255C"/>
                </a:solidFill>
                <a:latin typeface="メイリオ" panose="020B0604030504040204" pitchFamily="50" charset="-128"/>
                <a:ea typeface="メイリオ" panose="020B0604030504040204" pitchFamily="50" charset="-128"/>
                <a:cs typeface="Calibri" pitchFamily="34" charset="-120"/>
              </a:rPr>
              <a:t>演者</a:t>
            </a:r>
            <a:r>
              <a:rPr lang="ja-JP" altLang="en-US" sz="1000" dirty="0">
                <a:solidFill>
                  <a:srgbClr val="16255C"/>
                </a:solidFill>
                <a:latin typeface="メイリオ" panose="020B0604030504040204" pitchFamily="50" charset="-128"/>
                <a:ea typeface="メイリオ" panose="020B0604030504040204" pitchFamily="50" charset="-128"/>
                <a:cs typeface="Calibri" pitchFamily="34" charset="-120"/>
              </a:rPr>
              <a:t>）</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樋上</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裕起</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先生</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000" dirty="0">
                <a:solidFill>
                  <a:srgbClr val="444444"/>
                </a:solidFill>
                <a:latin typeface="メイリオ" panose="020B0604030504040204" pitchFamily="50" charset="-128"/>
                <a:ea typeface="メイリオ" panose="020B0604030504040204" pitchFamily="50" charset="-128"/>
                <a:cs typeface="Calibri" pitchFamily="34" charset="-120"/>
              </a:rPr>
              <a:t>（</a:t>
            </a:r>
            <a:r>
              <a:rPr lang="en-US" sz="1000" dirty="0" err="1">
                <a:solidFill>
                  <a:srgbClr val="444444"/>
                </a:solidFill>
                <a:latin typeface="メイリオ" panose="020B0604030504040204" pitchFamily="50" charset="-128"/>
                <a:ea typeface="メイリオ" panose="020B0604030504040204" pitchFamily="50" charset="-128"/>
                <a:cs typeface="Calibri" pitchFamily="34" charset="-120"/>
              </a:rPr>
              <a:t>帝京大学医学部附属病院</a:t>
            </a:r>
            <a:r>
              <a:rPr lang="en-US" sz="1000" dirty="0">
                <a:solidFill>
                  <a:srgbClr val="444444"/>
                </a:solidFill>
                <a:latin typeface="メイリオ" panose="020B0604030504040204" pitchFamily="50" charset="-128"/>
                <a:ea typeface="メイリオ" panose="020B0604030504040204" pitchFamily="50" charset="-128"/>
                <a:cs typeface="Calibri" pitchFamily="34" charset="-120"/>
              </a:rPr>
              <a:t>）　　</a:t>
            </a:r>
            <a:endParaRPr lang="en-US" sz="1050" dirty="0">
              <a:latin typeface="メイリオ" panose="020B0604030504040204" pitchFamily="50" charset="-128"/>
              <a:ea typeface="メイリオ" panose="020B0604030504040204" pitchFamily="50" charset="-128"/>
            </a:endParaRPr>
          </a:p>
        </p:txBody>
      </p:sp>
      <p:sp>
        <p:nvSpPr>
          <p:cNvPr id="53" name="Shape 49"/>
          <p:cNvSpPr/>
          <p:nvPr/>
        </p:nvSpPr>
        <p:spPr>
          <a:xfrm>
            <a:off x="411480" y="9476450"/>
            <a:ext cx="6739128" cy="370000"/>
          </a:xfrm>
          <a:prstGeom prst="rect">
            <a:avLst/>
          </a:prstGeom>
          <a:solidFill>
            <a:srgbClr val="A9C3E0"/>
          </a:solidFill>
          <a:ln w="12700">
            <a:solidFill>
              <a:srgbClr val="FFFFFF"/>
            </a:solidFill>
            <a:prstDash val="solid"/>
          </a:ln>
        </p:spPr>
        <p:txBody>
          <a:bodyPr/>
          <a:lstStyle/>
          <a:p>
            <a:endParaRPr lang="ja-JP" altLang="en-US">
              <a:latin typeface="メイリオ" panose="020B0604030504040204" pitchFamily="50" charset="-128"/>
              <a:ea typeface="メイリオ" panose="020B0604030504040204" pitchFamily="50" charset="-128"/>
            </a:endParaRPr>
          </a:p>
        </p:txBody>
      </p:sp>
      <p:sp>
        <p:nvSpPr>
          <p:cNvPr id="54" name="Shape 50"/>
          <p:cNvSpPr/>
          <p:nvPr/>
        </p:nvSpPr>
        <p:spPr>
          <a:xfrm>
            <a:off x="411480" y="9476450"/>
            <a:ext cx="70000" cy="370000"/>
          </a:xfrm>
          <a:prstGeom prst="rect">
            <a:avLst/>
          </a:prstGeom>
          <a:solidFill>
            <a:srgbClr val="C31C6B"/>
          </a:solidFill>
          <a:ln/>
        </p:spPr>
        <p:txBody>
          <a:bodyPr/>
          <a:lstStyle/>
          <a:p>
            <a:endParaRPr lang="ja-JP" altLang="en-US">
              <a:latin typeface="メイリオ" panose="020B0604030504040204" pitchFamily="50" charset="-128"/>
              <a:ea typeface="メイリオ" panose="020B0604030504040204" pitchFamily="50" charset="-128"/>
            </a:endParaRPr>
          </a:p>
        </p:txBody>
      </p:sp>
      <p:sp>
        <p:nvSpPr>
          <p:cNvPr id="55" name="Text 51"/>
          <p:cNvSpPr txBox="1"/>
          <p:nvPr/>
        </p:nvSpPr>
        <p:spPr>
          <a:xfrm>
            <a:off x="580000" y="9476450"/>
            <a:ext cx="1500000" cy="370000"/>
          </a:xfrm>
          <a:prstGeom prst="rect">
            <a:avLst/>
          </a:prstGeom>
          <a:noFill/>
          <a:ln/>
        </p:spPr>
        <p:txBody>
          <a:bodyPr wrap="square" lIns="0" tIns="0" rIns="0" bIns="0" rtlCol="0" anchor="ctr"/>
          <a:lstStyle/>
          <a:p>
            <a:pPr marL="0" indent="0" algn="l">
              <a:buNone/>
            </a:pPr>
            <a:r>
              <a:rPr lang="en-US" sz="1600" b="1" dirty="0">
                <a:solidFill>
                  <a:srgbClr val="16255C"/>
                </a:solidFill>
                <a:latin typeface="メイリオ" panose="020B0604030504040204" pitchFamily="50" charset="-128"/>
                <a:ea typeface="メイリオ" panose="020B0604030504040204" pitchFamily="50" charset="-128"/>
                <a:cs typeface="Calibri" pitchFamily="34" charset="-120"/>
              </a:rPr>
              <a:t>20:35-20:40</a:t>
            </a:r>
            <a:endParaRPr lang="en-US" sz="1600" dirty="0">
              <a:latin typeface="メイリオ" panose="020B0604030504040204" pitchFamily="50" charset="-128"/>
              <a:ea typeface="メイリオ" panose="020B0604030504040204" pitchFamily="50" charset="-128"/>
            </a:endParaRPr>
          </a:p>
        </p:txBody>
      </p:sp>
      <p:sp>
        <p:nvSpPr>
          <p:cNvPr id="56" name="Text 52"/>
          <p:cNvSpPr txBox="1"/>
          <p:nvPr/>
        </p:nvSpPr>
        <p:spPr>
          <a:xfrm>
            <a:off x="2050000" y="9476450"/>
            <a:ext cx="5050000" cy="370000"/>
          </a:xfrm>
          <a:prstGeom prst="rect">
            <a:avLst/>
          </a:prstGeom>
          <a:noFill/>
          <a:ln/>
        </p:spPr>
        <p:txBody>
          <a:bodyPr wrap="square" lIns="0" tIns="0" rIns="0" bIns="0" rtlCol="0" anchor="ctr"/>
          <a:lstStyle/>
          <a:p>
            <a:pPr marL="0" indent="0" algn="l">
              <a:buNone/>
            </a:pPr>
            <a:r>
              <a:rPr lang="en-US" sz="1600" b="1" dirty="0">
                <a:solidFill>
                  <a:srgbClr val="16255C"/>
                </a:solidFill>
                <a:latin typeface="メイリオ" panose="020B0604030504040204" pitchFamily="50" charset="-128"/>
                <a:ea typeface="メイリオ" panose="020B0604030504040204" pitchFamily="50" charset="-128"/>
                <a:cs typeface="Calibri" pitchFamily="34" charset="-120"/>
              </a:rPr>
              <a:t>まとめ・閉会挨拶</a:t>
            </a:r>
            <a:endParaRPr lang="en-US" sz="1600" dirty="0">
              <a:latin typeface="メイリオ" panose="020B0604030504040204" pitchFamily="50" charset="-128"/>
              <a:ea typeface="メイリオ" panose="020B0604030504040204" pitchFamily="50" charset="-128"/>
            </a:endParaRPr>
          </a:p>
        </p:txBody>
      </p:sp>
      <p:sp>
        <p:nvSpPr>
          <p:cNvPr id="57" name="Shape 53"/>
          <p:cNvSpPr/>
          <p:nvPr/>
        </p:nvSpPr>
        <p:spPr>
          <a:xfrm>
            <a:off x="411480" y="9846450"/>
            <a:ext cx="6739128" cy="350000"/>
          </a:xfrm>
          <a:prstGeom prst="rect">
            <a:avLst/>
          </a:prstGeom>
          <a:solidFill>
            <a:srgbClr val="F2F6FB"/>
          </a:solidFill>
          <a:ln w="12700">
            <a:solidFill>
              <a:srgbClr val="FFFFFF"/>
            </a:solidFill>
            <a:prstDash val="solid"/>
          </a:ln>
        </p:spPr>
        <p:txBody>
          <a:bodyPr/>
          <a:lstStyle/>
          <a:p>
            <a:endParaRPr lang="ja-JP" altLang="en-US">
              <a:latin typeface="メイリオ" panose="020B0604030504040204" pitchFamily="50" charset="-128"/>
              <a:ea typeface="メイリオ" panose="020B0604030504040204" pitchFamily="50" charset="-128"/>
            </a:endParaRPr>
          </a:p>
        </p:txBody>
      </p:sp>
      <p:pic>
        <p:nvPicPr>
          <p:cNvPr id="60" name="図 59">
            <a:extLst>
              <a:ext uri="{FF2B5EF4-FFF2-40B4-BE49-F238E27FC236}">
                <a16:creationId xmlns:a16="http://schemas.microsoft.com/office/drawing/2014/main" id="{39BE61F3-276E-4740-B7D1-7C08DCE324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231" y="134111"/>
            <a:ext cx="828785" cy="1018576"/>
          </a:xfrm>
          <a:prstGeom prst="rect">
            <a:avLst/>
          </a:prstGeom>
        </p:spPr>
      </p:pic>
      <p:sp>
        <p:nvSpPr>
          <p:cNvPr id="61" name="テキスト ボックス 60">
            <a:extLst>
              <a:ext uri="{FF2B5EF4-FFF2-40B4-BE49-F238E27FC236}">
                <a16:creationId xmlns:a16="http://schemas.microsoft.com/office/drawing/2014/main" id="{8D8BDD91-332D-4F0C-B6E2-20E70100D6B6}"/>
              </a:ext>
            </a:extLst>
          </p:cNvPr>
          <p:cNvSpPr txBox="1"/>
          <p:nvPr/>
        </p:nvSpPr>
        <p:spPr>
          <a:xfrm>
            <a:off x="1936689" y="82565"/>
            <a:ext cx="4731212" cy="1077218"/>
          </a:xfrm>
          <a:prstGeom prst="rect">
            <a:avLst/>
          </a:prstGeom>
          <a:noFill/>
        </p:spPr>
        <p:txBody>
          <a:bodyPr wrap="square" rtlCol="0">
            <a:spAutoFit/>
          </a:bodyPr>
          <a:lstStyle/>
          <a:p>
            <a:pPr lvl="0">
              <a:defRPr/>
            </a:pPr>
            <a:r>
              <a:rPr kumimoji="1" lang="ja-JP" altLang="en-US" sz="3200" b="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cs typeface="+mn-cs"/>
              </a:rPr>
              <a:t>日本心臓ＣＴ技術</a:t>
            </a:r>
            <a:r>
              <a:rPr lang="ja-JP" altLang="en-US" sz="3200" dirty="0">
                <a:solidFill>
                  <a:prstClr val="white"/>
                </a:solidFill>
                <a:latin typeface="HGP創英角ｺﾞｼｯｸUB" panose="020B0900000000000000" pitchFamily="50" charset="-128"/>
                <a:ea typeface="HGP創英角ｺﾞｼｯｸUB" panose="020B0900000000000000" pitchFamily="50" charset="-128"/>
              </a:rPr>
              <a:t>研究会</a:t>
            </a:r>
            <a:endParaRPr lang="en-US" altLang="ja-JP" sz="3200" dirty="0">
              <a:solidFill>
                <a:prstClr val="white"/>
              </a:solidFill>
              <a:latin typeface="HGP創英角ｺﾞｼｯｸUB" panose="020B0900000000000000" pitchFamily="50" charset="-128"/>
              <a:ea typeface="HGP創英角ｺﾞｼｯｸUB" panose="020B0900000000000000" pitchFamily="50" charset="-128"/>
            </a:endParaRPr>
          </a:p>
          <a:p>
            <a:pPr lvl="0">
              <a:defRPr/>
            </a:pPr>
            <a:r>
              <a:rPr lang="en-US" altLang="ja-JP" sz="3200" dirty="0">
                <a:solidFill>
                  <a:prstClr val="white"/>
                </a:solidFill>
                <a:latin typeface="HGP創英角ｺﾞｼｯｸUB" panose="020B0900000000000000" pitchFamily="50" charset="-128"/>
                <a:ea typeface="HGP創英角ｺﾞｼｯｸUB" panose="020B0900000000000000" pitchFamily="50" charset="-128"/>
              </a:rPr>
              <a:t>Web</a:t>
            </a:r>
            <a:r>
              <a:rPr lang="ja-JP" altLang="en-US" sz="3200" dirty="0">
                <a:solidFill>
                  <a:prstClr val="white"/>
                </a:solidFill>
                <a:latin typeface="HGP創英角ｺﾞｼｯｸUB" panose="020B0900000000000000" pitchFamily="50" charset="-128"/>
                <a:ea typeface="HGP創英角ｺﾞｼｯｸUB" panose="020B0900000000000000" pitchFamily="50" charset="-128"/>
              </a:rPr>
              <a:t>セミナー</a:t>
            </a:r>
            <a:r>
              <a:rPr lang="en-US" altLang="ja-JP" sz="3200" dirty="0">
                <a:solidFill>
                  <a:prstClr val="white"/>
                </a:solidFill>
                <a:latin typeface="HGP創英角ｺﾞｼｯｸUB" panose="020B0900000000000000" pitchFamily="50" charset="-128"/>
                <a:ea typeface="HGP創英角ｺﾞｼｯｸUB" panose="020B0900000000000000" pitchFamily="50" charset="-128"/>
              </a:rPr>
              <a:t> 2026</a:t>
            </a:r>
            <a:endParaRPr lang="ja-JP" altLang="en-US" sz="3200" dirty="0">
              <a:solidFill>
                <a:prstClr val="white"/>
              </a:solidFill>
              <a:latin typeface="HGP創英角ｺﾞｼｯｸUB" panose="020B0900000000000000" pitchFamily="50" charset="-128"/>
              <a:ea typeface="HGP創英角ｺﾞｼｯｸUB" panose="020B0900000000000000" pitchFamily="50" charset="-128"/>
            </a:endParaRPr>
          </a:p>
        </p:txBody>
      </p:sp>
      <p:sp>
        <p:nvSpPr>
          <p:cNvPr id="64" name="テキスト ボックス 63">
            <a:extLst>
              <a:ext uri="{FF2B5EF4-FFF2-40B4-BE49-F238E27FC236}">
                <a16:creationId xmlns:a16="http://schemas.microsoft.com/office/drawing/2014/main" id="{1599C378-B5DF-4BD2-B674-F7472C398D1B}"/>
              </a:ext>
            </a:extLst>
          </p:cNvPr>
          <p:cNvSpPr txBox="1"/>
          <p:nvPr/>
        </p:nvSpPr>
        <p:spPr>
          <a:xfrm>
            <a:off x="180230" y="2241072"/>
            <a:ext cx="7191543" cy="1731051"/>
          </a:xfrm>
          <a:prstGeom prst="rect">
            <a:avLst/>
          </a:prstGeom>
          <a:solidFill>
            <a:srgbClr val="C0504D">
              <a:lumMod val="20000"/>
              <a:lumOff val="80000"/>
              <a:alpha val="70000"/>
            </a:srgbClr>
          </a:solidFill>
        </p:spPr>
        <p:txBody>
          <a:bodyPr wrap="square" rtlCol="0" anchor="b">
            <a:spAutoFit/>
          </a:bodyPr>
          <a:lstStyle/>
          <a:p>
            <a:pPr lvl="0" algn="ctr">
              <a:lnSpc>
                <a:spcPts val="3840"/>
              </a:lnSpc>
              <a:defRPr/>
            </a:pPr>
            <a:r>
              <a:rPr kumimoji="1" lang="en-US" altLang="ja-JP" sz="3600" b="1" kern="0" dirty="0">
                <a:ln>
                  <a:solidFill>
                    <a:srgbClr val="C0504D">
                      <a:lumMod val="20000"/>
                      <a:lumOff val="80000"/>
                    </a:srgbClr>
                  </a:solidFill>
                </a:ln>
                <a:gradFill>
                  <a:gsLst>
                    <a:gs pos="0">
                      <a:srgbClr val="4F81BD">
                        <a:lumMod val="5000"/>
                        <a:lumOff val="95000"/>
                      </a:srgbClr>
                    </a:gs>
                    <a:gs pos="100000">
                      <a:srgbClr val="DE8CAF"/>
                    </a:gs>
                    <a:gs pos="0">
                      <a:srgbClr val="DE8CAF"/>
                    </a:gs>
                    <a:gs pos="83000">
                      <a:srgbClr val="A34172"/>
                    </a:gs>
                  </a:gsLst>
                  <a:lin ang="5400000" scaled="1"/>
                </a:gradFill>
                <a:latin typeface="HGP創英角ｺﾞｼｯｸUB" panose="020B0900000000000000" pitchFamily="50" charset="-128"/>
                <a:ea typeface="HGP創英角ｺﾞｼｯｸUB" panose="020B0900000000000000" pitchFamily="50" charset="-128"/>
              </a:rPr>
              <a:t>CT-guided PCI</a:t>
            </a:r>
            <a:r>
              <a:rPr kumimoji="1" lang="ja-JP" altLang="en-US" sz="3600" b="1" kern="0" dirty="0">
                <a:ln>
                  <a:solidFill>
                    <a:srgbClr val="C0504D">
                      <a:lumMod val="20000"/>
                      <a:lumOff val="80000"/>
                    </a:srgbClr>
                  </a:solidFill>
                </a:ln>
                <a:gradFill>
                  <a:gsLst>
                    <a:gs pos="0">
                      <a:srgbClr val="4F81BD">
                        <a:lumMod val="5000"/>
                        <a:lumOff val="95000"/>
                      </a:srgbClr>
                    </a:gs>
                    <a:gs pos="100000">
                      <a:srgbClr val="DE8CAF"/>
                    </a:gs>
                    <a:gs pos="0">
                      <a:srgbClr val="DE8CAF"/>
                    </a:gs>
                    <a:gs pos="83000">
                      <a:srgbClr val="A34172"/>
                    </a:gs>
                  </a:gsLst>
                  <a:lin ang="5400000" scaled="1"/>
                </a:gradFill>
                <a:latin typeface="HGP創英角ｺﾞｼｯｸUB" panose="020B0900000000000000" pitchFamily="50" charset="-128"/>
                <a:ea typeface="HGP創英角ｺﾞｼｯｸUB" panose="020B0900000000000000" pitchFamily="50" charset="-128"/>
              </a:rPr>
              <a:t>の実践</a:t>
            </a:r>
            <a:endParaRPr kumimoji="1" lang="en-US" altLang="ja-JP" sz="3600" b="1" kern="0" dirty="0">
              <a:ln>
                <a:solidFill>
                  <a:srgbClr val="C0504D">
                    <a:lumMod val="20000"/>
                    <a:lumOff val="80000"/>
                  </a:srgbClr>
                </a:solidFill>
              </a:ln>
              <a:gradFill>
                <a:gsLst>
                  <a:gs pos="0">
                    <a:srgbClr val="4F81BD">
                      <a:lumMod val="5000"/>
                      <a:lumOff val="95000"/>
                    </a:srgbClr>
                  </a:gs>
                  <a:gs pos="100000">
                    <a:srgbClr val="DE8CAF"/>
                  </a:gs>
                  <a:gs pos="0">
                    <a:srgbClr val="DE8CAF"/>
                  </a:gs>
                  <a:gs pos="83000">
                    <a:srgbClr val="A34172"/>
                  </a:gs>
                </a:gsLst>
                <a:lin ang="5400000" scaled="1"/>
              </a:gradFill>
              <a:latin typeface="HGP創英角ｺﾞｼｯｸUB" panose="020B0900000000000000" pitchFamily="50" charset="-128"/>
              <a:ea typeface="HGP創英角ｺﾞｼｯｸUB" panose="020B0900000000000000" pitchFamily="50" charset="-128"/>
            </a:endParaRPr>
          </a:p>
          <a:p>
            <a:pPr lvl="0" algn="ctr">
              <a:lnSpc>
                <a:spcPts val="3840"/>
              </a:lnSpc>
              <a:defRPr/>
            </a:pPr>
            <a:r>
              <a:rPr kumimoji="1" lang="en-US" altLang="ja-JP" sz="2800" b="1" kern="0" dirty="0">
                <a:ln>
                  <a:solidFill>
                    <a:srgbClr val="C0504D">
                      <a:lumMod val="20000"/>
                      <a:lumOff val="80000"/>
                    </a:srgbClr>
                  </a:solidFill>
                </a:ln>
                <a:gradFill>
                  <a:gsLst>
                    <a:gs pos="0">
                      <a:srgbClr val="4F81BD">
                        <a:lumMod val="5000"/>
                        <a:lumOff val="95000"/>
                      </a:srgbClr>
                    </a:gs>
                    <a:gs pos="100000">
                      <a:srgbClr val="DE8CAF"/>
                    </a:gs>
                    <a:gs pos="0">
                      <a:srgbClr val="DE8CAF"/>
                    </a:gs>
                    <a:gs pos="83000">
                      <a:srgbClr val="A34172"/>
                    </a:gs>
                  </a:gsLst>
                  <a:lin ang="5400000" scaled="1"/>
                </a:gradFill>
                <a:latin typeface="HGP創英角ｺﾞｼｯｸUB" panose="020B0900000000000000" pitchFamily="50" charset="-128"/>
                <a:ea typeface="HGP創英角ｺﾞｼｯｸUB" panose="020B0900000000000000" pitchFamily="50" charset="-128"/>
              </a:rPr>
              <a:t>〜</a:t>
            </a:r>
            <a:r>
              <a:rPr kumimoji="1" lang="ja-JP" altLang="en-US" sz="2800" b="1" kern="0" dirty="0">
                <a:ln>
                  <a:solidFill>
                    <a:srgbClr val="C0504D">
                      <a:lumMod val="20000"/>
                      <a:lumOff val="80000"/>
                    </a:srgbClr>
                  </a:solidFill>
                </a:ln>
                <a:gradFill>
                  <a:gsLst>
                    <a:gs pos="0">
                      <a:srgbClr val="4F81BD">
                        <a:lumMod val="5000"/>
                        <a:lumOff val="95000"/>
                      </a:srgbClr>
                    </a:gs>
                    <a:gs pos="100000">
                      <a:srgbClr val="DE8CAF"/>
                    </a:gs>
                    <a:gs pos="0">
                      <a:srgbClr val="DE8CAF"/>
                    </a:gs>
                    <a:gs pos="83000">
                      <a:srgbClr val="A34172"/>
                    </a:gs>
                  </a:gsLst>
                  <a:lin ang="5400000" scaled="1"/>
                </a:gradFill>
                <a:latin typeface="HGP創英角ｺﾞｼｯｸUB" panose="020B0900000000000000" pitchFamily="50" charset="-128"/>
                <a:ea typeface="HGP創英角ｺﾞｼｯｸUB" panose="020B0900000000000000" pitchFamily="50" charset="-128"/>
              </a:rPr>
              <a:t>マニュアル解析の実際と</a:t>
            </a:r>
            <a:r>
              <a:rPr kumimoji="1" lang="en-US" altLang="ja-JP" sz="2800" b="1" kern="0" dirty="0">
                <a:ln>
                  <a:solidFill>
                    <a:srgbClr val="C0504D">
                      <a:lumMod val="20000"/>
                      <a:lumOff val="80000"/>
                    </a:srgbClr>
                  </a:solidFill>
                </a:ln>
                <a:gradFill>
                  <a:gsLst>
                    <a:gs pos="0">
                      <a:srgbClr val="4F81BD">
                        <a:lumMod val="5000"/>
                        <a:lumOff val="95000"/>
                      </a:srgbClr>
                    </a:gs>
                    <a:gs pos="100000">
                      <a:srgbClr val="DE8CAF"/>
                    </a:gs>
                    <a:gs pos="0">
                      <a:srgbClr val="DE8CAF"/>
                    </a:gs>
                    <a:gs pos="83000">
                      <a:srgbClr val="A34172"/>
                    </a:gs>
                  </a:gsLst>
                  <a:lin ang="5400000" scaled="1"/>
                </a:gradFill>
                <a:latin typeface="HGP創英角ｺﾞｼｯｸUB" panose="020B0900000000000000" pitchFamily="50" charset="-128"/>
                <a:ea typeface="HGP創英角ｺﾞｼｯｸUB" panose="020B0900000000000000" pitchFamily="50" charset="-128"/>
              </a:rPr>
              <a:t>AI</a:t>
            </a:r>
            <a:r>
              <a:rPr kumimoji="1" lang="ja-JP" altLang="en-US" sz="2800" b="1" kern="0" dirty="0">
                <a:ln>
                  <a:solidFill>
                    <a:srgbClr val="C0504D">
                      <a:lumMod val="20000"/>
                      <a:lumOff val="80000"/>
                    </a:srgbClr>
                  </a:solidFill>
                </a:ln>
                <a:gradFill>
                  <a:gsLst>
                    <a:gs pos="0">
                      <a:srgbClr val="4F81BD">
                        <a:lumMod val="5000"/>
                        <a:lumOff val="95000"/>
                      </a:srgbClr>
                    </a:gs>
                    <a:gs pos="100000">
                      <a:srgbClr val="DE8CAF"/>
                    </a:gs>
                    <a:gs pos="0">
                      <a:srgbClr val="DE8CAF"/>
                    </a:gs>
                    <a:gs pos="83000">
                      <a:srgbClr val="A34172"/>
                    </a:gs>
                  </a:gsLst>
                  <a:lin ang="5400000" scaled="1"/>
                </a:gradFill>
                <a:latin typeface="HGP創英角ｺﾞｼｯｸUB" panose="020B0900000000000000" pitchFamily="50" charset="-128"/>
                <a:ea typeface="HGP創英角ｺﾞｼｯｸUB" panose="020B0900000000000000" pitchFamily="50" charset="-128"/>
              </a:rPr>
              <a:t>解析の最前線</a:t>
            </a:r>
            <a:r>
              <a:rPr kumimoji="1" lang="en-US" altLang="ja-JP" sz="2800" b="1" kern="0" dirty="0">
                <a:ln>
                  <a:solidFill>
                    <a:srgbClr val="C0504D">
                      <a:lumMod val="20000"/>
                      <a:lumOff val="80000"/>
                    </a:srgbClr>
                  </a:solidFill>
                </a:ln>
                <a:gradFill>
                  <a:gsLst>
                    <a:gs pos="0">
                      <a:srgbClr val="4F81BD">
                        <a:lumMod val="5000"/>
                        <a:lumOff val="95000"/>
                      </a:srgbClr>
                    </a:gs>
                    <a:gs pos="100000">
                      <a:srgbClr val="DE8CAF"/>
                    </a:gs>
                    <a:gs pos="0">
                      <a:srgbClr val="DE8CAF"/>
                    </a:gs>
                    <a:gs pos="83000">
                      <a:srgbClr val="A34172"/>
                    </a:gs>
                  </a:gsLst>
                  <a:lin ang="5400000" scaled="1"/>
                </a:gradFill>
                <a:latin typeface="HGP創英角ｺﾞｼｯｸUB" panose="020B0900000000000000" pitchFamily="50" charset="-128"/>
                <a:ea typeface="HGP創英角ｺﾞｼｯｸUB" panose="020B0900000000000000" pitchFamily="50" charset="-128"/>
              </a:rPr>
              <a:t>〜</a:t>
            </a:r>
          </a:p>
          <a:p>
            <a:pPr lvl="0" algn="ctr">
              <a:lnSpc>
                <a:spcPts val="3840"/>
              </a:lnSpc>
              <a:defRPr/>
            </a:pPr>
            <a:endParaRPr kumimoji="1" lang="en-US" altLang="ja-JP" sz="13800" b="1" kern="0" dirty="0">
              <a:ln>
                <a:solidFill>
                  <a:srgbClr val="C0504D">
                    <a:lumMod val="20000"/>
                    <a:lumOff val="80000"/>
                  </a:srgbClr>
                </a:solidFill>
              </a:ln>
              <a:gradFill>
                <a:gsLst>
                  <a:gs pos="0">
                    <a:srgbClr val="4F81BD">
                      <a:lumMod val="5000"/>
                      <a:lumOff val="95000"/>
                    </a:srgbClr>
                  </a:gs>
                  <a:gs pos="100000">
                    <a:srgbClr val="DE8CAF"/>
                  </a:gs>
                  <a:gs pos="0">
                    <a:srgbClr val="DE8CAF"/>
                  </a:gs>
                  <a:gs pos="83000">
                    <a:srgbClr val="A34172"/>
                  </a:gs>
                </a:gsLst>
                <a:lin ang="5400000" scaled="1"/>
              </a:gradFill>
              <a:latin typeface="HGP創英角ｺﾞｼｯｸUB" panose="020B0900000000000000" pitchFamily="50" charset="-128"/>
              <a:ea typeface="HGP創英角ｺﾞｼｯｸUB" panose="020B0900000000000000" pitchFamily="50" charset="-128"/>
            </a:endParaRPr>
          </a:p>
        </p:txBody>
      </p:sp>
      <p:sp>
        <p:nvSpPr>
          <p:cNvPr id="65" name="テキスト ボックス 64">
            <a:extLst>
              <a:ext uri="{FF2B5EF4-FFF2-40B4-BE49-F238E27FC236}">
                <a16:creationId xmlns:a16="http://schemas.microsoft.com/office/drawing/2014/main" id="{848232C1-E1AC-4B6D-9EA4-FDB0493C94B7}"/>
              </a:ext>
            </a:extLst>
          </p:cNvPr>
          <p:cNvSpPr txBox="1"/>
          <p:nvPr/>
        </p:nvSpPr>
        <p:spPr>
          <a:xfrm>
            <a:off x="1857731" y="10300146"/>
            <a:ext cx="4803220" cy="261610"/>
          </a:xfrm>
          <a:prstGeom prst="rect">
            <a:avLst/>
          </a:prstGeom>
          <a:noFill/>
        </p:spPr>
        <p:txBody>
          <a:bodyPr wrap="square" rtlCol="0" anchor="b">
            <a:spAutoFit/>
          </a:bodyPr>
          <a:lstStyle/>
          <a:p>
            <a:r>
              <a:rPr kumimoji="1" lang="zh-TW" altLang="en-US" sz="1050" dirty="0">
                <a:latin typeface="HGPｺﾞｼｯｸE" panose="020B0900000000000000" pitchFamily="50" charset="-128"/>
                <a:ea typeface="HGPｺﾞｼｯｸE" panose="020B0900000000000000" pitchFamily="50" charset="-128"/>
              </a:rPr>
              <a:t>共催：日本心臓ＣＴ技術研究会 ／</a:t>
            </a:r>
            <a:r>
              <a:rPr kumimoji="1" lang="ja-JP" altLang="en-US" sz="1050" dirty="0">
                <a:latin typeface="HGPｺﾞｼｯｸE" panose="020B0900000000000000" pitchFamily="50" charset="-128"/>
                <a:ea typeface="HGPｺﾞｼｯｸE" panose="020B0900000000000000" pitchFamily="50" charset="-128"/>
              </a:rPr>
              <a:t>　　</a:t>
            </a:r>
            <a:r>
              <a:rPr kumimoji="1" lang="zh-TW" altLang="en-US" sz="1050" dirty="0">
                <a:latin typeface="HGPｺﾞｼｯｸE" panose="020B0900000000000000" pitchFamily="50" charset="-128"/>
                <a:ea typeface="HGPｺﾞｼｯｸE" panose="020B0900000000000000" pitchFamily="50" charset="-128"/>
              </a:rPr>
              <a:t>富士製薬工業株式会社</a:t>
            </a:r>
            <a:endParaRPr kumimoji="1" lang="ja-JP" altLang="en-US" sz="1050" dirty="0">
              <a:latin typeface="HGPｺﾞｼｯｸE" panose="020B0900000000000000" pitchFamily="50" charset="-128"/>
              <a:ea typeface="HGPｺﾞｼｯｸE" panose="020B0900000000000000" pitchFamily="50" charset="-128"/>
            </a:endParaRPr>
          </a:p>
        </p:txBody>
      </p:sp>
      <p:pic>
        <p:nvPicPr>
          <p:cNvPr id="66" name="Picture 53">
            <a:extLst>
              <a:ext uri="{FF2B5EF4-FFF2-40B4-BE49-F238E27FC236}">
                <a16:creationId xmlns:a16="http://schemas.microsoft.com/office/drawing/2014/main" id="{B0E93C13-95F3-4AB0-A877-2AB460008A8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98359" y="10381342"/>
            <a:ext cx="135908" cy="132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7" name="フリーフォーム: 図形 66">
            <a:extLst>
              <a:ext uri="{FF2B5EF4-FFF2-40B4-BE49-F238E27FC236}">
                <a16:creationId xmlns:a16="http://schemas.microsoft.com/office/drawing/2014/main" id="{AEB78466-6336-496D-98A1-744FA6A5DB2F}"/>
              </a:ext>
            </a:extLst>
          </p:cNvPr>
          <p:cNvSpPr/>
          <p:nvPr/>
        </p:nvSpPr>
        <p:spPr>
          <a:xfrm>
            <a:off x="5638139" y="10196450"/>
            <a:ext cx="1667648" cy="360564"/>
          </a:xfrm>
          <a:custGeom>
            <a:avLst/>
            <a:gdLst>
              <a:gd name="connsiteX0" fmla="*/ 1632724 w 2160106"/>
              <a:gd name="connsiteY0" fmla="*/ 0 h 409702"/>
              <a:gd name="connsiteX1" fmla="*/ 1684064 w 2160106"/>
              <a:gd name="connsiteY1" fmla="*/ 171831 h 409702"/>
              <a:gd name="connsiteX2" fmla="*/ 0 w 2160106"/>
              <a:gd name="connsiteY2" fmla="*/ 171831 h 409702"/>
              <a:gd name="connsiteX3" fmla="*/ 0 w 2160106"/>
              <a:gd name="connsiteY3" fmla="*/ 409702 h 409702"/>
              <a:gd name="connsiteX4" fmla="*/ 2160107 w 2160106"/>
              <a:gd name="connsiteY4" fmla="*/ 409702 h 409702"/>
              <a:gd name="connsiteX5" fmla="*/ 1632724 w 2160106"/>
              <a:gd name="connsiteY5" fmla="*/ 0 h 409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60106" h="409702">
                <a:moveTo>
                  <a:pt x="1632724" y="0"/>
                </a:moveTo>
                <a:lnTo>
                  <a:pt x="1684064" y="171831"/>
                </a:lnTo>
                <a:lnTo>
                  <a:pt x="0" y="171831"/>
                </a:lnTo>
                <a:lnTo>
                  <a:pt x="0" y="409702"/>
                </a:lnTo>
                <a:lnTo>
                  <a:pt x="2160107" y="409702"/>
                </a:lnTo>
                <a:lnTo>
                  <a:pt x="1632724" y="0"/>
                </a:lnTo>
                <a:close/>
              </a:path>
            </a:pathLst>
          </a:custGeom>
          <a:solidFill>
            <a:srgbClr val="455CA1"/>
          </a:solidFill>
          <a:ln w="12695" cap="flat">
            <a:noFill/>
            <a:prstDash val="solid"/>
            <a:miter/>
          </a:ln>
        </p:spPr>
        <p:txBody>
          <a:bodyPr rtlCol="0" anchor="ctr"/>
          <a:lstStyle/>
          <a:p>
            <a:endParaRPr lang="ja-JP" altLang="en-US" sz="1200"/>
          </a:p>
        </p:txBody>
      </p:sp>
      <p:sp>
        <p:nvSpPr>
          <p:cNvPr id="68" name="フリーフォーム: 図形 67">
            <a:extLst>
              <a:ext uri="{FF2B5EF4-FFF2-40B4-BE49-F238E27FC236}">
                <a16:creationId xmlns:a16="http://schemas.microsoft.com/office/drawing/2014/main" id="{FB13080A-9301-4C0C-8439-F641601B18DD}"/>
              </a:ext>
            </a:extLst>
          </p:cNvPr>
          <p:cNvSpPr/>
          <p:nvPr/>
        </p:nvSpPr>
        <p:spPr>
          <a:xfrm>
            <a:off x="5538889" y="10347671"/>
            <a:ext cx="67733" cy="209341"/>
          </a:xfrm>
          <a:custGeom>
            <a:avLst/>
            <a:gdLst>
              <a:gd name="connsiteX0" fmla="*/ 0 w 67733"/>
              <a:gd name="connsiteY0" fmla="*/ 0 h 237870"/>
              <a:gd name="connsiteX1" fmla="*/ 67733 w 67733"/>
              <a:gd name="connsiteY1" fmla="*/ 0 h 237870"/>
              <a:gd name="connsiteX2" fmla="*/ 67733 w 67733"/>
              <a:gd name="connsiteY2" fmla="*/ 237870 h 237870"/>
              <a:gd name="connsiteX3" fmla="*/ 0 w 67733"/>
              <a:gd name="connsiteY3" fmla="*/ 237870 h 237870"/>
            </a:gdLst>
            <a:ahLst/>
            <a:cxnLst>
              <a:cxn ang="0">
                <a:pos x="connsiteX0" y="connsiteY0"/>
              </a:cxn>
              <a:cxn ang="0">
                <a:pos x="connsiteX1" y="connsiteY1"/>
              </a:cxn>
              <a:cxn ang="0">
                <a:pos x="connsiteX2" y="connsiteY2"/>
              </a:cxn>
              <a:cxn ang="0">
                <a:pos x="connsiteX3" y="connsiteY3"/>
              </a:cxn>
            </a:cxnLst>
            <a:rect l="l" t="t" r="r" b="b"/>
            <a:pathLst>
              <a:path w="67733" h="237870">
                <a:moveTo>
                  <a:pt x="0" y="0"/>
                </a:moveTo>
                <a:lnTo>
                  <a:pt x="67733" y="0"/>
                </a:lnTo>
                <a:lnTo>
                  <a:pt x="67733" y="237870"/>
                </a:lnTo>
                <a:lnTo>
                  <a:pt x="0" y="237870"/>
                </a:lnTo>
                <a:close/>
              </a:path>
            </a:pathLst>
          </a:custGeom>
          <a:solidFill>
            <a:srgbClr val="6B82CC"/>
          </a:solidFill>
          <a:ln w="12695" cap="flat">
            <a:noFill/>
            <a:prstDash val="solid"/>
            <a:miter/>
          </a:ln>
        </p:spPr>
        <p:txBody>
          <a:bodyPr rtlCol="0" anchor="ctr"/>
          <a:lstStyle/>
          <a:p>
            <a:endParaRPr lang="ja-JP" altLang="en-US" sz="1200"/>
          </a:p>
        </p:txBody>
      </p:sp>
      <p:sp>
        <p:nvSpPr>
          <p:cNvPr id="69" name="フリーフォーム: 図形 68">
            <a:extLst>
              <a:ext uri="{FF2B5EF4-FFF2-40B4-BE49-F238E27FC236}">
                <a16:creationId xmlns:a16="http://schemas.microsoft.com/office/drawing/2014/main" id="{8DF077A7-00F2-483F-B09D-6964CD6A6B4F}"/>
              </a:ext>
            </a:extLst>
          </p:cNvPr>
          <p:cNvSpPr/>
          <p:nvPr/>
        </p:nvSpPr>
        <p:spPr>
          <a:xfrm>
            <a:off x="5473570" y="10347671"/>
            <a:ext cx="33930" cy="209341"/>
          </a:xfrm>
          <a:custGeom>
            <a:avLst/>
            <a:gdLst>
              <a:gd name="connsiteX0" fmla="*/ 0 w 33930"/>
              <a:gd name="connsiteY0" fmla="*/ 0 h 237870"/>
              <a:gd name="connsiteX1" fmla="*/ 33931 w 33930"/>
              <a:gd name="connsiteY1" fmla="*/ 0 h 237870"/>
              <a:gd name="connsiteX2" fmla="*/ 33931 w 33930"/>
              <a:gd name="connsiteY2" fmla="*/ 237870 h 237870"/>
              <a:gd name="connsiteX3" fmla="*/ 0 w 33930"/>
              <a:gd name="connsiteY3" fmla="*/ 237870 h 237870"/>
            </a:gdLst>
            <a:ahLst/>
            <a:cxnLst>
              <a:cxn ang="0">
                <a:pos x="connsiteX0" y="connsiteY0"/>
              </a:cxn>
              <a:cxn ang="0">
                <a:pos x="connsiteX1" y="connsiteY1"/>
              </a:cxn>
              <a:cxn ang="0">
                <a:pos x="connsiteX2" y="connsiteY2"/>
              </a:cxn>
              <a:cxn ang="0">
                <a:pos x="connsiteX3" y="connsiteY3"/>
              </a:cxn>
            </a:cxnLst>
            <a:rect l="l" t="t" r="r" b="b"/>
            <a:pathLst>
              <a:path w="33930" h="237870">
                <a:moveTo>
                  <a:pt x="0" y="0"/>
                </a:moveTo>
                <a:lnTo>
                  <a:pt x="33931" y="0"/>
                </a:lnTo>
                <a:lnTo>
                  <a:pt x="33931" y="237870"/>
                </a:lnTo>
                <a:lnTo>
                  <a:pt x="0" y="237870"/>
                </a:lnTo>
                <a:close/>
              </a:path>
            </a:pathLst>
          </a:custGeom>
          <a:solidFill>
            <a:srgbClr val="9EADDE"/>
          </a:solidFill>
          <a:ln w="12695" cap="flat">
            <a:noFill/>
            <a:prstDash val="solid"/>
            <a:miter/>
          </a:ln>
        </p:spPr>
        <p:txBody>
          <a:bodyPr rtlCol="0" anchor="ctr"/>
          <a:lstStyle/>
          <a:p>
            <a:endParaRPr lang="ja-JP" altLang="en-US" sz="1200"/>
          </a:p>
        </p:txBody>
      </p:sp>
      <p:sp>
        <p:nvSpPr>
          <p:cNvPr id="70" name="テキスト ボックス 69">
            <a:extLst>
              <a:ext uri="{FF2B5EF4-FFF2-40B4-BE49-F238E27FC236}">
                <a16:creationId xmlns:a16="http://schemas.microsoft.com/office/drawing/2014/main" id="{6AE46AE6-DF3D-4A1E-B0D9-BC93349FA61D}"/>
              </a:ext>
            </a:extLst>
          </p:cNvPr>
          <p:cNvSpPr txBox="1"/>
          <p:nvPr/>
        </p:nvSpPr>
        <p:spPr>
          <a:xfrm>
            <a:off x="5587963" y="10317290"/>
            <a:ext cx="1721060" cy="261610"/>
          </a:xfrm>
          <a:prstGeom prst="rect">
            <a:avLst/>
          </a:prstGeom>
          <a:noFill/>
        </p:spPr>
        <p:txBody>
          <a:bodyPr wrap="square" rtlCol="0">
            <a:spAutoFit/>
          </a:bodyPr>
          <a:lstStyle/>
          <a:p>
            <a:r>
              <a:rPr kumimoji="1" lang="ja-JP" altLang="en-US" sz="1050" dirty="0">
                <a:solidFill>
                  <a:schemeClr val="bg1"/>
                </a:solidFill>
                <a:latin typeface="HGPｺﾞｼｯｸE" panose="020B0900000000000000" pitchFamily="50" charset="-128"/>
                <a:ea typeface="HGPｺﾞｼｯｸE" panose="020B0900000000000000" pitchFamily="50" charset="-128"/>
              </a:rPr>
              <a:t>ご視聴登録方法は裏面へ</a:t>
            </a:r>
          </a:p>
        </p:txBody>
      </p:sp>
      <p:sp>
        <p:nvSpPr>
          <p:cNvPr id="71" name="正方形/長方形 70">
            <a:extLst>
              <a:ext uri="{FF2B5EF4-FFF2-40B4-BE49-F238E27FC236}">
                <a16:creationId xmlns:a16="http://schemas.microsoft.com/office/drawing/2014/main" id="{452C2B89-169D-4D8C-84D5-04B2A0C22780}"/>
              </a:ext>
            </a:extLst>
          </p:cNvPr>
          <p:cNvSpPr/>
          <p:nvPr/>
        </p:nvSpPr>
        <p:spPr>
          <a:xfrm>
            <a:off x="2664632" y="1242243"/>
            <a:ext cx="2232000" cy="415783"/>
          </a:xfrm>
          <a:prstGeom prst="rect">
            <a:avLst/>
          </a:prstGeom>
          <a:solidFill>
            <a:srgbClr val="DC343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ja-JP" altLang="en-US" sz="2000" dirty="0">
                <a:solidFill>
                  <a:prstClr val="white"/>
                </a:solidFill>
                <a:latin typeface="HGP創英角ｺﾞｼｯｸUB" panose="020B0900000000000000" pitchFamily="50" charset="-128"/>
                <a:ea typeface="HGP創英角ｺﾞｼｯｸUB" panose="020B0900000000000000" pitchFamily="50" charset="-128"/>
              </a:rPr>
              <a:t>参加費</a:t>
            </a:r>
            <a:r>
              <a:rPr lang="en-US" altLang="ja-JP" sz="2000" dirty="0">
                <a:solidFill>
                  <a:prstClr val="white"/>
                </a:solidFill>
                <a:latin typeface="HGP創英角ｺﾞｼｯｸUB" panose="020B0900000000000000" pitchFamily="50" charset="-128"/>
                <a:ea typeface="HGP創英角ｺﾞｼｯｸUB" panose="020B0900000000000000" pitchFamily="50" charset="-128"/>
              </a:rPr>
              <a:t>500</a:t>
            </a:r>
            <a:r>
              <a:rPr lang="ja-JP" altLang="en-US" sz="2000" dirty="0">
                <a:solidFill>
                  <a:prstClr val="white"/>
                </a:solidFill>
                <a:latin typeface="HGP創英角ｺﾞｼｯｸUB" panose="020B0900000000000000" pitchFamily="50" charset="-128"/>
                <a:ea typeface="HGP創英角ｺﾞｼｯｸUB" panose="020B0900000000000000" pitchFamily="50" charset="-128"/>
              </a:rPr>
              <a:t>円</a:t>
            </a:r>
            <a:endParaRPr kumimoji="1" lang="ja-JP" altLang="en-US" sz="200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endParaRPr>
          </a:p>
        </p:txBody>
      </p:sp>
      <p:sp>
        <p:nvSpPr>
          <p:cNvPr id="73" name="正方形/長方形 72">
            <a:extLst>
              <a:ext uri="{FF2B5EF4-FFF2-40B4-BE49-F238E27FC236}">
                <a16:creationId xmlns:a16="http://schemas.microsoft.com/office/drawing/2014/main" id="{0FF2D3E1-6E99-4417-AAE2-D1744A98ECA1}"/>
              </a:ext>
            </a:extLst>
          </p:cNvPr>
          <p:cNvSpPr/>
          <p:nvPr/>
        </p:nvSpPr>
        <p:spPr>
          <a:xfrm>
            <a:off x="271021" y="1242243"/>
            <a:ext cx="2232000" cy="415783"/>
          </a:xfrm>
          <a:prstGeom prst="rect">
            <a:avLst/>
          </a:prstGeom>
          <a:solidFill>
            <a:srgbClr val="DC343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rPr>
              <a:t>Web</a:t>
            </a:r>
            <a:r>
              <a:rPr lang="ja-JP" altLang="en-US" sz="2000" dirty="0">
                <a:solidFill>
                  <a:prstClr val="white"/>
                </a:solidFill>
                <a:latin typeface="HGP創英角ｺﾞｼｯｸUB" panose="020B0900000000000000" pitchFamily="50" charset="-128"/>
                <a:ea typeface="HGP創英角ｺﾞｼｯｸUB" panose="020B0900000000000000" pitchFamily="50" charset="-128"/>
              </a:rPr>
              <a:t>配信</a:t>
            </a:r>
            <a:r>
              <a:rPr kumimoji="1" lang="ja-JP" altLang="en-US" sz="2000" i="0" u="none" strike="noStrike" kern="1200" cap="none" spc="0" normalizeH="0" baseline="0" noProof="0" dirty="0">
                <a:ln>
                  <a:noFill/>
                </a:ln>
                <a:solidFill>
                  <a:prstClr val="white"/>
                </a:solidFill>
                <a:effectLst/>
                <a:uLnTx/>
                <a:uFillTx/>
                <a:latin typeface="HGP創英角ｺﾞｼｯｸUB" panose="020B0900000000000000" pitchFamily="50" charset="-128"/>
                <a:ea typeface="HGP創英角ｺﾞｼｯｸUB" panose="020B0900000000000000" pitchFamily="50" charset="-128"/>
              </a:rPr>
              <a:t>のみ</a:t>
            </a:r>
          </a:p>
        </p:txBody>
      </p:sp>
      <p:sp>
        <p:nvSpPr>
          <p:cNvPr id="75" name="テキスト ボックス 74">
            <a:extLst>
              <a:ext uri="{FF2B5EF4-FFF2-40B4-BE49-F238E27FC236}">
                <a16:creationId xmlns:a16="http://schemas.microsoft.com/office/drawing/2014/main" id="{C27C25AC-1568-4DF3-99DC-F889106CB1F5}"/>
              </a:ext>
            </a:extLst>
          </p:cNvPr>
          <p:cNvSpPr txBox="1"/>
          <p:nvPr/>
        </p:nvSpPr>
        <p:spPr>
          <a:xfrm>
            <a:off x="180231" y="1688294"/>
            <a:ext cx="7191543" cy="523220"/>
          </a:xfrm>
          <a:prstGeom prst="rect">
            <a:avLst/>
          </a:prstGeom>
          <a:solidFill>
            <a:srgbClr val="C0504D">
              <a:lumMod val="20000"/>
              <a:lumOff val="80000"/>
              <a:alpha val="70000"/>
            </a:srgbClr>
          </a:solidFill>
        </p:spPr>
        <p:txBody>
          <a:bodyPr wrap="square" rtlCol="0" anchor="ctr">
            <a:spAutoFit/>
          </a:bodyPr>
          <a:lstStyle/>
          <a:p>
            <a:pPr marL="0" marR="0" lvl="0" indent="0" algn="ctr" defTabSz="914400" eaLnBrk="1" fontAlgn="auto" latinLnBrk="0" hangingPunct="1">
              <a:lnSpc>
                <a:spcPct val="100000"/>
              </a:lnSpc>
              <a:spcBef>
                <a:spcPts val="100"/>
              </a:spcBef>
              <a:spcAft>
                <a:spcPts val="0"/>
              </a:spcAft>
              <a:buClrTx/>
              <a:buSzTx/>
              <a:buFontTx/>
              <a:buNone/>
              <a:tabLst/>
              <a:defRPr/>
            </a:pPr>
            <a:r>
              <a:rPr kumimoji="1" lang="ja-JP" altLang="en-US" sz="2800" b="1" i="0" u="none" strike="noStrike" kern="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HGP創英角ｺﾞｼｯｸUB" panose="020B0900000000000000" pitchFamily="50" charset="-128"/>
                <a:ea typeface="HGP創英角ｺﾞｼｯｸUB" panose="020B0900000000000000" pitchFamily="50" charset="-128"/>
              </a:rPr>
              <a:t>日時：</a:t>
            </a:r>
            <a:r>
              <a:rPr kumimoji="1" lang="ja-JP" altLang="en-US" sz="2000" b="1" i="0" u="none" strike="noStrike" kern="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HGP創英角ｺﾞｼｯｸUB" panose="020B0900000000000000" pitchFamily="50" charset="-128"/>
                <a:ea typeface="HGP創英角ｺﾞｼｯｸUB" panose="020B0900000000000000" pitchFamily="50" charset="-128"/>
              </a:rPr>
              <a:t>２０２６年</a:t>
            </a:r>
            <a:r>
              <a:rPr kumimoji="1" lang="ja-JP" altLang="en-US" sz="2800" b="1" i="0" u="none" strike="noStrike" kern="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HGP創英角ｺﾞｼｯｸUB" panose="020B0900000000000000" pitchFamily="50" charset="-128"/>
                <a:ea typeface="HGP創英角ｺﾞｼｯｸUB" panose="020B0900000000000000" pitchFamily="50" charset="-128"/>
              </a:rPr>
              <a:t>１１</a:t>
            </a:r>
            <a:r>
              <a:rPr kumimoji="1" lang="ja-JP" altLang="en-US" sz="2000" b="1" i="0" u="none" strike="noStrike" kern="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HGP創英角ｺﾞｼｯｸUB" panose="020B0900000000000000" pitchFamily="50" charset="-128"/>
                <a:ea typeface="HGP創英角ｺﾞｼｯｸUB" panose="020B0900000000000000" pitchFamily="50" charset="-128"/>
              </a:rPr>
              <a:t>月</a:t>
            </a:r>
            <a:r>
              <a:rPr kumimoji="1" lang="ja-JP" altLang="en-US" sz="2800" b="1" i="0" u="none" strike="noStrike" kern="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HGP創英角ｺﾞｼｯｸUB" panose="020B0900000000000000" pitchFamily="50" charset="-128"/>
                <a:ea typeface="HGP創英角ｺﾞｼｯｸUB" panose="020B0900000000000000" pitchFamily="50" charset="-128"/>
              </a:rPr>
              <a:t>１</a:t>
            </a:r>
            <a:r>
              <a:rPr kumimoji="1" lang="ja-JP" altLang="en-US" sz="2800" b="1" kern="0" dirty="0">
                <a:ln w="9525">
                  <a:solidFill>
                    <a:prstClr val="white"/>
                  </a:solidFill>
                  <a:prstDash val="solid"/>
                </a:ln>
                <a:solidFill>
                  <a:prstClr val="black"/>
                </a:solidFill>
                <a:effectLst>
                  <a:outerShdw blurRad="12700" dist="38100" dir="2700000" algn="tl" rotWithShape="0">
                    <a:prstClr val="white">
                      <a:lumMod val="50000"/>
                    </a:prstClr>
                  </a:outerShdw>
                </a:effectLst>
                <a:latin typeface="HGP創英角ｺﾞｼｯｸUB" panose="020B0900000000000000" pitchFamily="50" charset="-128"/>
                <a:ea typeface="HGP創英角ｺﾞｼｯｸUB" panose="020B0900000000000000" pitchFamily="50" charset="-128"/>
              </a:rPr>
              <a:t>８</a:t>
            </a:r>
            <a:r>
              <a:rPr kumimoji="1" lang="ja-JP" altLang="en-US" sz="2000" b="1" i="0" u="none" strike="noStrike" kern="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HGP創英角ｺﾞｼｯｸUB" panose="020B0900000000000000" pitchFamily="50" charset="-128"/>
                <a:ea typeface="HGP創英角ｺﾞｼｯｸUB" panose="020B0900000000000000" pitchFamily="50" charset="-128"/>
              </a:rPr>
              <a:t>日</a:t>
            </a:r>
            <a:r>
              <a:rPr kumimoji="1" lang="ja-JP" altLang="en-US" sz="2800" b="1" i="0" u="none" strike="noStrike" kern="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HGP創英角ｺﾞｼｯｸUB" panose="020B0900000000000000" pitchFamily="50" charset="-128"/>
                <a:ea typeface="HGP創英角ｺﾞｼｯｸUB" panose="020B0900000000000000" pitchFamily="50" charset="-128"/>
              </a:rPr>
              <a:t>（水）１９</a:t>
            </a:r>
            <a:r>
              <a:rPr kumimoji="1" lang="en-US" altLang="ja-JP" sz="2800" b="1" i="0" u="none" strike="noStrike" kern="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HGP創英角ｺﾞｼｯｸUB" panose="020B0900000000000000" pitchFamily="50" charset="-128"/>
                <a:ea typeface="HGP創英角ｺﾞｼｯｸUB" panose="020B0900000000000000" pitchFamily="50" charset="-128"/>
              </a:rPr>
              <a:t>:</a:t>
            </a:r>
            <a:r>
              <a:rPr kumimoji="1" lang="ja-JP" altLang="en-US" sz="2800" b="1" i="0" u="none" strike="noStrike" kern="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HGP創英角ｺﾞｼｯｸUB" panose="020B0900000000000000" pitchFamily="50" charset="-128"/>
                <a:ea typeface="HGP創英角ｺﾞｼｯｸUB" panose="020B0900000000000000" pitchFamily="50" charset="-128"/>
              </a:rPr>
              <a:t>００～２０</a:t>
            </a:r>
            <a:r>
              <a:rPr kumimoji="1" lang="en-US" altLang="ja-JP" sz="2800" b="1" i="0" u="none" strike="noStrike" kern="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HGP創英角ｺﾞｼｯｸUB" panose="020B0900000000000000" pitchFamily="50" charset="-128"/>
                <a:ea typeface="HGP創英角ｺﾞｼｯｸUB" panose="020B0900000000000000" pitchFamily="50" charset="-128"/>
              </a:rPr>
              <a:t>:</a:t>
            </a:r>
            <a:r>
              <a:rPr kumimoji="1" lang="ja-JP" altLang="en-US" sz="2800" b="1" i="0" u="none" strike="noStrike" kern="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HGP創英角ｺﾞｼｯｸUB" panose="020B0900000000000000" pitchFamily="50" charset="-128"/>
                <a:ea typeface="HGP創英角ｺﾞｼｯｸUB" panose="020B0900000000000000" pitchFamily="50" charset="-128"/>
              </a:rPr>
              <a:t>４０</a:t>
            </a:r>
            <a:endParaRPr kumimoji="1" lang="en-US" altLang="ja-JP" sz="2800" b="1" i="0" u="none" strike="noStrike" kern="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HGP創英角ｺﾞｼｯｸUB" panose="020B0900000000000000" pitchFamily="50" charset="-128"/>
              <a:ea typeface="HGP創英角ｺﾞｼｯｸUB" panose="020B0900000000000000" pitchFamily="50" charset="-128"/>
            </a:endParaRPr>
          </a:p>
        </p:txBody>
      </p:sp>
      <p:sp>
        <p:nvSpPr>
          <p:cNvPr id="17" name="Text 13"/>
          <p:cNvSpPr txBox="1"/>
          <p:nvPr/>
        </p:nvSpPr>
        <p:spPr>
          <a:xfrm>
            <a:off x="302151" y="3203888"/>
            <a:ext cx="7191543" cy="652792"/>
          </a:xfrm>
          <a:prstGeom prst="rect">
            <a:avLst/>
          </a:prstGeom>
          <a:noFill/>
          <a:ln/>
        </p:spPr>
        <p:txBody>
          <a:bodyPr wrap="square" lIns="0" tIns="0" rIns="0" bIns="0" rtlCol="0" anchor="t"/>
          <a:lstStyle/>
          <a:p>
            <a:pPr>
              <a:lnSpc>
                <a:spcPct val="150000"/>
              </a:lnSpc>
            </a:pPr>
            <a:r>
              <a:rPr lang="ja-JP" altLang="en-US" sz="1100" dirty="0">
                <a:latin typeface="メイリオ" panose="020B0604030504040204" pitchFamily="50" charset="-128"/>
                <a:ea typeface="メイリオ" panose="020B0604030504040204" pitchFamily="50" charset="-128"/>
              </a:rPr>
              <a:t>冠動脈</a:t>
            </a:r>
            <a:r>
              <a:rPr lang="en-US" altLang="ja-JP" sz="1100" dirty="0">
                <a:latin typeface="メイリオ" panose="020B0604030504040204" pitchFamily="50" charset="-128"/>
                <a:ea typeface="メイリオ" panose="020B0604030504040204" pitchFamily="50" charset="-128"/>
              </a:rPr>
              <a:t>CT</a:t>
            </a:r>
            <a:r>
              <a:rPr lang="ja-JP" altLang="en-US" sz="1100" dirty="0">
                <a:latin typeface="メイリオ" panose="020B0604030504040204" pitchFamily="50" charset="-128"/>
                <a:ea typeface="メイリオ" panose="020B0604030504040204" pitchFamily="50" charset="-128"/>
              </a:rPr>
              <a:t>は今、「診断のための検査」から「</a:t>
            </a:r>
            <a:r>
              <a:rPr lang="en-US" altLang="ja-JP" sz="1100" dirty="0">
                <a:latin typeface="メイリオ" panose="020B0604030504040204" pitchFamily="50" charset="-128"/>
                <a:ea typeface="メイリオ" panose="020B0604030504040204" pitchFamily="50" charset="-128"/>
              </a:rPr>
              <a:t>PCI</a:t>
            </a:r>
            <a:r>
              <a:rPr lang="ja-JP" altLang="en-US" sz="1100" dirty="0">
                <a:latin typeface="メイリオ" panose="020B0604030504040204" pitchFamily="50" charset="-128"/>
                <a:ea typeface="メイリオ" panose="020B0604030504040204" pitchFamily="50" charset="-128"/>
              </a:rPr>
              <a:t>の術前計画に使うデータ」へと役割を広げつつあります。</a:t>
            </a:r>
          </a:p>
          <a:p>
            <a:pPr>
              <a:lnSpc>
                <a:spcPct val="150000"/>
              </a:lnSpc>
            </a:pPr>
            <a:r>
              <a:rPr lang="ja-JP" altLang="en-US" sz="1100" dirty="0">
                <a:latin typeface="メイリオ" panose="020B0604030504040204" pitchFamily="50" charset="-128"/>
                <a:ea typeface="メイリオ" panose="020B0604030504040204" pitchFamily="50" charset="-128"/>
              </a:rPr>
              <a:t>基礎講演で考え方を整理し、実践講演では解析ソフトを用いた解析ライブで思考過程を解説します。</a:t>
            </a:r>
          </a:p>
          <a:p>
            <a:pPr>
              <a:lnSpc>
                <a:spcPct val="150000"/>
              </a:lnSpc>
            </a:pPr>
            <a:r>
              <a:rPr lang="ja-JP" altLang="en-US" sz="1100" dirty="0">
                <a:latin typeface="メイリオ" panose="020B0604030504040204" pitchFamily="50" charset="-128"/>
                <a:ea typeface="メイリオ" panose="020B0604030504040204" pitchFamily="50" charset="-128"/>
              </a:rPr>
              <a:t>特別講演では</a:t>
            </a:r>
            <a:r>
              <a:rPr lang="en-US" altLang="ja-JP" sz="1100" dirty="0">
                <a:latin typeface="メイリオ" panose="020B0604030504040204" pitchFamily="50" charset="-128"/>
                <a:ea typeface="メイリオ" panose="020B0604030504040204" pitchFamily="50" charset="-128"/>
              </a:rPr>
              <a:t>AI</a:t>
            </a:r>
            <a:r>
              <a:rPr lang="ja-JP" altLang="en-US" sz="1100" dirty="0">
                <a:latin typeface="メイリオ" panose="020B0604030504040204" pitchFamily="50" charset="-128"/>
                <a:ea typeface="メイリオ" panose="020B0604030504040204" pitchFamily="50" charset="-128"/>
              </a:rPr>
              <a:t>自動解析ツール</a:t>
            </a:r>
            <a:r>
              <a:rPr lang="en-US" altLang="ja-JP" sz="1100" dirty="0">
                <a:latin typeface="メイリオ" panose="020B0604030504040204" pitchFamily="50" charset="-128"/>
                <a:ea typeface="メイリオ" panose="020B0604030504040204" pitchFamily="50" charset="-128"/>
              </a:rPr>
              <a:t>GUIDEYE</a:t>
            </a:r>
            <a:r>
              <a:rPr lang="ja-JP" altLang="en-US" sz="1100" dirty="0">
                <a:latin typeface="メイリオ" panose="020B0604030504040204" pitchFamily="50" charset="-128"/>
                <a:ea typeface="メイリオ" panose="020B0604030504040204" pitchFamily="50" charset="-128"/>
              </a:rPr>
              <a:t>の可能性に迫ります。皆様のご参加を心よりお待ちしております。</a:t>
            </a:r>
          </a:p>
        </p:txBody>
      </p:sp>
      <p:sp>
        <p:nvSpPr>
          <p:cNvPr id="80" name="Text 26">
            <a:extLst>
              <a:ext uri="{FF2B5EF4-FFF2-40B4-BE49-F238E27FC236}">
                <a16:creationId xmlns:a16="http://schemas.microsoft.com/office/drawing/2014/main" id="{013584CE-35CF-4399-85C7-7C368C6512EC}"/>
              </a:ext>
            </a:extLst>
          </p:cNvPr>
          <p:cNvSpPr txBox="1"/>
          <p:nvPr/>
        </p:nvSpPr>
        <p:spPr>
          <a:xfrm>
            <a:off x="5288280" y="5552200"/>
            <a:ext cx="3867912" cy="350000"/>
          </a:xfrm>
          <a:prstGeom prst="rect">
            <a:avLst/>
          </a:prstGeom>
          <a:noFill/>
          <a:ln/>
        </p:spPr>
        <p:txBody>
          <a:bodyPr wrap="square" lIns="0" tIns="0" rIns="0" bIns="0" rtlCol="0" anchor="ctr"/>
          <a:lstStyle/>
          <a:p>
            <a:pPr marL="0" indent="0">
              <a:buNone/>
            </a:pPr>
            <a:r>
              <a:rPr lang="en-US" sz="1100" dirty="0">
                <a:solidFill>
                  <a:srgbClr val="444444"/>
                </a:solidFill>
                <a:latin typeface="メイリオ" panose="020B0604030504040204" pitchFamily="50" charset="-128"/>
                <a:ea typeface="メイリオ" panose="020B0604030504040204" pitchFamily="50" charset="-128"/>
                <a:cs typeface="Calibri" pitchFamily="34" charset="-120"/>
              </a:rPr>
              <a:t>（小倉記念病院）</a:t>
            </a:r>
            <a:endParaRPr lang="en-US" sz="1400" dirty="0">
              <a:latin typeface="メイリオ" panose="020B0604030504040204" pitchFamily="50" charset="-128"/>
              <a:ea typeface="メイリオ" panose="020B0604030504040204" pitchFamily="50" charset="-128"/>
            </a:endParaRPr>
          </a:p>
        </p:txBody>
      </p:sp>
      <p:sp>
        <p:nvSpPr>
          <p:cNvPr id="81" name="Text 33">
            <a:extLst>
              <a:ext uri="{FF2B5EF4-FFF2-40B4-BE49-F238E27FC236}">
                <a16:creationId xmlns:a16="http://schemas.microsoft.com/office/drawing/2014/main" id="{8192CCF9-FFAA-4160-910C-7D02FAEB7567}"/>
              </a:ext>
            </a:extLst>
          </p:cNvPr>
          <p:cNvSpPr txBox="1"/>
          <p:nvPr/>
        </p:nvSpPr>
        <p:spPr>
          <a:xfrm>
            <a:off x="5288280" y="6779325"/>
            <a:ext cx="3867912" cy="350000"/>
          </a:xfrm>
          <a:prstGeom prst="rect">
            <a:avLst/>
          </a:prstGeom>
          <a:noFill/>
          <a:ln/>
        </p:spPr>
        <p:txBody>
          <a:bodyPr wrap="square" lIns="0" tIns="0" rIns="0" bIns="0" rtlCol="0" anchor="ctr"/>
          <a:lstStyle/>
          <a:p>
            <a:pPr marL="0" indent="0">
              <a:buNone/>
            </a:pPr>
            <a:r>
              <a:rPr lang="en-US" sz="1100" dirty="0">
                <a:solidFill>
                  <a:srgbClr val="444444"/>
                </a:solidFill>
                <a:latin typeface="メイリオ" panose="020B0604030504040204" pitchFamily="50" charset="-128"/>
                <a:ea typeface="メイリオ" panose="020B0604030504040204" pitchFamily="50" charset="-128"/>
                <a:cs typeface="Calibri" pitchFamily="34" charset="-120"/>
              </a:rPr>
              <a:t>（豊橋ハートセンター）</a:t>
            </a:r>
            <a:endParaRPr lang="en-US" sz="1400" dirty="0">
              <a:latin typeface="メイリオ" panose="020B0604030504040204" pitchFamily="50" charset="-128"/>
              <a:ea typeface="メイリオ" panose="020B0604030504040204" pitchFamily="50" charset="-128"/>
            </a:endParaRPr>
          </a:p>
        </p:txBody>
      </p:sp>
      <p:sp>
        <p:nvSpPr>
          <p:cNvPr id="82" name="Text 40">
            <a:extLst>
              <a:ext uri="{FF2B5EF4-FFF2-40B4-BE49-F238E27FC236}">
                <a16:creationId xmlns:a16="http://schemas.microsoft.com/office/drawing/2014/main" id="{5125D37C-83DD-43EF-9A33-6D32E513EED2}"/>
              </a:ext>
            </a:extLst>
          </p:cNvPr>
          <p:cNvSpPr txBox="1"/>
          <p:nvPr/>
        </p:nvSpPr>
        <p:spPr>
          <a:xfrm>
            <a:off x="5288280" y="8064325"/>
            <a:ext cx="3867912" cy="350000"/>
          </a:xfrm>
          <a:prstGeom prst="rect">
            <a:avLst/>
          </a:prstGeom>
          <a:noFill/>
          <a:ln/>
        </p:spPr>
        <p:txBody>
          <a:bodyPr wrap="square" lIns="0" tIns="0" rIns="0" bIns="0" rtlCol="0" anchor="ctr"/>
          <a:lstStyle/>
          <a:p>
            <a:pPr marL="0" indent="0">
              <a:buNone/>
            </a:pPr>
            <a:r>
              <a:rPr lang="en-US" sz="1100" dirty="0">
                <a:solidFill>
                  <a:srgbClr val="444444"/>
                </a:solidFill>
                <a:latin typeface="メイリオ" panose="020B0604030504040204" pitchFamily="50" charset="-128"/>
                <a:ea typeface="メイリオ" panose="020B0604030504040204" pitchFamily="50" charset="-128"/>
                <a:cs typeface="Calibri" pitchFamily="34" charset="-120"/>
              </a:rPr>
              <a:t>（帝京大学医学部附属病院）</a:t>
            </a:r>
            <a:endParaRPr lang="en-US" sz="1400" dirty="0">
              <a:latin typeface="メイリオ" panose="020B0604030504040204" pitchFamily="50" charset="-128"/>
              <a:ea typeface="メイリオ" panose="020B0604030504040204" pitchFamily="50" charset="-128"/>
            </a:endParaRPr>
          </a:p>
        </p:txBody>
      </p:sp>
      <p:sp>
        <p:nvSpPr>
          <p:cNvPr id="83" name="Text 46">
            <a:extLst>
              <a:ext uri="{FF2B5EF4-FFF2-40B4-BE49-F238E27FC236}">
                <a16:creationId xmlns:a16="http://schemas.microsoft.com/office/drawing/2014/main" id="{17B16B6B-44AA-4AC2-A060-F80BF0B2BA2D}"/>
              </a:ext>
            </a:extLst>
          </p:cNvPr>
          <p:cNvSpPr txBox="1"/>
          <p:nvPr/>
        </p:nvSpPr>
        <p:spPr>
          <a:xfrm>
            <a:off x="521208" y="9848917"/>
            <a:ext cx="6464808" cy="350000"/>
          </a:xfrm>
          <a:prstGeom prst="rect">
            <a:avLst/>
          </a:prstGeom>
          <a:noFill/>
          <a:ln/>
        </p:spPr>
        <p:txBody>
          <a:bodyPr wrap="square" lIns="0" tIns="0" rIns="0" bIns="0" rtlCol="0" anchor="ctr"/>
          <a:lstStyle/>
          <a:p>
            <a:pPr marL="0" indent="0" algn="l" defTabSz="808038">
              <a:buNone/>
            </a:pPr>
            <a:r>
              <a:rPr lang="ja-JP" altLang="en-US" sz="1000" dirty="0">
                <a:solidFill>
                  <a:srgbClr val="16255C"/>
                </a:solidFill>
                <a:latin typeface="メイリオ" panose="020B0604030504040204" pitchFamily="50" charset="-128"/>
                <a:ea typeface="メイリオ" panose="020B0604030504040204" pitchFamily="50" charset="-128"/>
                <a:cs typeface="Calibri" pitchFamily="34" charset="-120"/>
              </a:rPr>
              <a:t>（</a:t>
            </a:r>
            <a:r>
              <a:rPr lang="en-US" sz="1000" dirty="0" err="1">
                <a:solidFill>
                  <a:srgbClr val="16255C"/>
                </a:solidFill>
                <a:latin typeface="メイリオ" panose="020B0604030504040204" pitchFamily="50" charset="-128"/>
                <a:ea typeface="メイリオ" panose="020B0604030504040204" pitchFamily="50" charset="-128"/>
                <a:cs typeface="Calibri" pitchFamily="34" charset="-120"/>
              </a:rPr>
              <a:t>座長</a:t>
            </a:r>
            <a:r>
              <a:rPr lang="ja-JP" altLang="en-US" sz="1000" dirty="0">
                <a:solidFill>
                  <a:srgbClr val="16255C"/>
                </a:solidFill>
                <a:latin typeface="メイリオ" panose="020B0604030504040204" pitchFamily="50" charset="-128"/>
                <a:ea typeface="メイリオ" panose="020B0604030504040204" pitchFamily="50" charset="-128"/>
                <a:cs typeface="Calibri" pitchFamily="34" charset="-120"/>
              </a:rPr>
              <a:t>）</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山口</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隆義</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先生</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000" dirty="0">
                <a:solidFill>
                  <a:srgbClr val="444444"/>
                </a:solidFill>
                <a:latin typeface="メイリオ" panose="020B0604030504040204" pitchFamily="50" charset="-128"/>
                <a:ea typeface="メイリオ" panose="020B0604030504040204" pitchFamily="50" charset="-128"/>
                <a:cs typeface="Calibri" pitchFamily="34" charset="-120"/>
              </a:rPr>
              <a:t>（</a:t>
            </a:r>
            <a:r>
              <a:rPr lang="en-US" sz="1000" dirty="0" err="1">
                <a:solidFill>
                  <a:srgbClr val="444444"/>
                </a:solidFill>
                <a:latin typeface="メイリオ" panose="020B0604030504040204" pitchFamily="50" charset="-128"/>
                <a:ea typeface="メイリオ" panose="020B0604030504040204" pitchFamily="50" charset="-128"/>
                <a:cs typeface="Calibri" pitchFamily="34" charset="-120"/>
              </a:rPr>
              <a:t>華岡青洲記念病院</a:t>
            </a:r>
            <a:r>
              <a:rPr lang="en-US" sz="1000" dirty="0">
                <a:solidFill>
                  <a:srgbClr val="444444"/>
                </a:solidFill>
                <a:latin typeface="メイリオ" panose="020B0604030504040204" pitchFamily="50" charset="-128"/>
                <a:ea typeface="メイリオ" panose="020B0604030504040204" pitchFamily="50" charset="-128"/>
                <a:cs typeface="Calibri" pitchFamily="34" charset="-120"/>
              </a:rPr>
              <a:t>）	</a:t>
            </a:r>
            <a:r>
              <a:rPr lang="ja-JP" altLang="en-US" sz="1000" dirty="0">
                <a:solidFill>
                  <a:srgbClr val="16255C"/>
                </a:solidFill>
                <a:latin typeface="メイリオ" panose="020B0604030504040204" pitchFamily="50" charset="-128"/>
                <a:ea typeface="メイリオ" panose="020B0604030504040204" pitchFamily="50" charset="-128"/>
                <a:cs typeface="Calibri" pitchFamily="34" charset="-120"/>
              </a:rPr>
              <a:t>（</a:t>
            </a:r>
            <a:r>
              <a:rPr lang="en-US" sz="1000" dirty="0" err="1">
                <a:solidFill>
                  <a:srgbClr val="16255C"/>
                </a:solidFill>
                <a:latin typeface="メイリオ" panose="020B0604030504040204" pitchFamily="50" charset="-128"/>
                <a:ea typeface="メイリオ" panose="020B0604030504040204" pitchFamily="50" charset="-128"/>
                <a:cs typeface="Calibri" pitchFamily="34" charset="-120"/>
              </a:rPr>
              <a:t>座長</a:t>
            </a:r>
            <a:r>
              <a:rPr lang="ja-JP" altLang="en-US" sz="1000" dirty="0">
                <a:solidFill>
                  <a:srgbClr val="16255C"/>
                </a:solidFill>
                <a:latin typeface="メイリオ" panose="020B0604030504040204" pitchFamily="50" charset="-128"/>
                <a:ea typeface="メイリオ" panose="020B0604030504040204" pitchFamily="50" charset="-128"/>
                <a:cs typeface="Calibri" pitchFamily="34" charset="-120"/>
              </a:rPr>
              <a:t>）</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綱木</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達哉</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先生</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000" dirty="0">
                <a:solidFill>
                  <a:srgbClr val="444444"/>
                </a:solidFill>
                <a:latin typeface="メイリオ" panose="020B0604030504040204" pitchFamily="50" charset="-128"/>
                <a:ea typeface="メイリオ" panose="020B0604030504040204" pitchFamily="50" charset="-128"/>
                <a:cs typeface="Calibri" pitchFamily="34" charset="-120"/>
              </a:rPr>
              <a:t>（</a:t>
            </a:r>
            <a:r>
              <a:rPr lang="en-US" sz="1000" dirty="0" err="1">
                <a:solidFill>
                  <a:srgbClr val="444444"/>
                </a:solidFill>
                <a:latin typeface="メイリオ" panose="020B0604030504040204" pitchFamily="50" charset="-128"/>
                <a:ea typeface="メイリオ" panose="020B0604030504040204" pitchFamily="50" charset="-128"/>
                <a:cs typeface="Calibri" pitchFamily="34" charset="-120"/>
              </a:rPr>
              <a:t>豊橋ハートセンタ</a:t>
            </a:r>
            <a:r>
              <a:rPr lang="en-US" sz="1000" dirty="0">
                <a:solidFill>
                  <a:srgbClr val="444444"/>
                </a:solidFill>
                <a:latin typeface="メイリオ" panose="020B0604030504040204" pitchFamily="50" charset="-128"/>
                <a:ea typeface="メイリオ" panose="020B0604030504040204" pitchFamily="50" charset="-128"/>
                <a:cs typeface="Calibri" pitchFamily="34" charset="-120"/>
              </a:rPr>
              <a:t>ー）　　</a:t>
            </a:r>
            <a:endParaRPr lang="en-US" sz="1050" dirty="0">
              <a:latin typeface="メイリオ" panose="020B0604030504040204" pitchFamily="50" charset="-128"/>
              <a:ea typeface="メイリオ" panose="020B0604030504040204" pitchFamily="50" charset="-128"/>
            </a:endParaRPr>
          </a:p>
        </p:txBody>
      </p:sp>
      <p:sp>
        <p:nvSpPr>
          <p:cNvPr id="84" name="Text 46">
            <a:extLst>
              <a:ext uri="{FF2B5EF4-FFF2-40B4-BE49-F238E27FC236}">
                <a16:creationId xmlns:a16="http://schemas.microsoft.com/office/drawing/2014/main" id="{0EB2756C-8225-4FDB-A988-9FE2D9185E19}"/>
              </a:ext>
            </a:extLst>
          </p:cNvPr>
          <p:cNvSpPr txBox="1"/>
          <p:nvPr/>
        </p:nvSpPr>
        <p:spPr>
          <a:xfrm>
            <a:off x="521208" y="4370974"/>
            <a:ext cx="6464808" cy="350000"/>
          </a:xfrm>
          <a:prstGeom prst="rect">
            <a:avLst/>
          </a:prstGeom>
          <a:noFill/>
          <a:ln/>
        </p:spPr>
        <p:txBody>
          <a:bodyPr wrap="square" lIns="0" tIns="0" rIns="0" bIns="0" rtlCol="0" anchor="ctr"/>
          <a:lstStyle/>
          <a:p>
            <a:pPr marL="0" indent="0" algn="l" defTabSz="808038">
              <a:buNone/>
            </a:pPr>
            <a:r>
              <a:rPr lang="ja-JP" altLang="en-US" sz="1000" dirty="0">
                <a:solidFill>
                  <a:srgbClr val="16255C"/>
                </a:solidFill>
                <a:latin typeface="メイリオ" panose="020B0604030504040204" pitchFamily="50" charset="-128"/>
                <a:ea typeface="メイリオ" panose="020B0604030504040204" pitchFamily="50" charset="-128"/>
                <a:cs typeface="Calibri" pitchFamily="34" charset="-120"/>
              </a:rPr>
              <a:t>（</a:t>
            </a:r>
            <a:r>
              <a:rPr lang="en-US" sz="1000" dirty="0" err="1">
                <a:solidFill>
                  <a:srgbClr val="16255C"/>
                </a:solidFill>
                <a:latin typeface="メイリオ" panose="020B0604030504040204" pitchFamily="50" charset="-128"/>
                <a:ea typeface="メイリオ" panose="020B0604030504040204" pitchFamily="50" charset="-128"/>
                <a:cs typeface="Calibri" pitchFamily="34" charset="-120"/>
              </a:rPr>
              <a:t>座長</a:t>
            </a:r>
            <a:r>
              <a:rPr lang="ja-JP" altLang="en-US" sz="1000" dirty="0">
                <a:solidFill>
                  <a:srgbClr val="16255C"/>
                </a:solidFill>
                <a:latin typeface="メイリオ" panose="020B0604030504040204" pitchFamily="50" charset="-128"/>
                <a:ea typeface="メイリオ" panose="020B0604030504040204" pitchFamily="50" charset="-128"/>
                <a:cs typeface="Calibri" pitchFamily="34" charset="-120"/>
              </a:rPr>
              <a:t>）</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山口</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隆義</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先生</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000" dirty="0">
                <a:solidFill>
                  <a:srgbClr val="444444"/>
                </a:solidFill>
                <a:latin typeface="メイリオ" panose="020B0604030504040204" pitchFamily="50" charset="-128"/>
                <a:ea typeface="メイリオ" panose="020B0604030504040204" pitchFamily="50" charset="-128"/>
                <a:cs typeface="Calibri" pitchFamily="34" charset="-120"/>
              </a:rPr>
              <a:t>（</a:t>
            </a:r>
            <a:r>
              <a:rPr lang="en-US" sz="1000" dirty="0" err="1">
                <a:solidFill>
                  <a:srgbClr val="444444"/>
                </a:solidFill>
                <a:latin typeface="メイリオ" panose="020B0604030504040204" pitchFamily="50" charset="-128"/>
                <a:ea typeface="メイリオ" panose="020B0604030504040204" pitchFamily="50" charset="-128"/>
                <a:cs typeface="Calibri" pitchFamily="34" charset="-120"/>
              </a:rPr>
              <a:t>華岡青洲記念病院</a:t>
            </a:r>
            <a:r>
              <a:rPr lang="en-US" sz="1000" dirty="0">
                <a:solidFill>
                  <a:srgbClr val="444444"/>
                </a:solidFill>
                <a:latin typeface="メイリオ" panose="020B0604030504040204" pitchFamily="50" charset="-128"/>
                <a:ea typeface="メイリオ" panose="020B0604030504040204" pitchFamily="50" charset="-128"/>
                <a:cs typeface="Calibri" pitchFamily="34" charset="-120"/>
              </a:rPr>
              <a:t>）	</a:t>
            </a:r>
            <a:r>
              <a:rPr lang="ja-JP" altLang="en-US" sz="1000" dirty="0">
                <a:solidFill>
                  <a:srgbClr val="16255C"/>
                </a:solidFill>
                <a:latin typeface="メイリオ" panose="020B0604030504040204" pitchFamily="50" charset="-128"/>
                <a:ea typeface="メイリオ" panose="020B0604030504040204" pitchFamily="50" charset="-128"/>
                <a:cs typeface="Calibri" pitchFamily="34" charset="-120"/>
              </a:rPr>
              <a:t>（</a:t>
            </a:r>
            <a:r>
              <a:rPr lang="en-US" sz="1000" dirty="0" err="1">
                <a:solidFill>
                  <a:srgbClr val="16255C"/>
                </a:solidFill>
                <a:latin typeface="メイリオ" panose="020B0604030504040204" pitchFamily="50" charset="-128"/>
                <a:ea typeface="メイリオ" panose="020B0604030504040204" pitchFamily="50" charset="-128"/>
                <a:cs typeface="Calibri" pitchFamily="34" charset="-120"/>
              </a:rPr>
              <a:t>座長</a:t>
            </a:r>
            <a:r>
              <a:rPr lang="ja-JP" altLang="en-US" sz="1000" dirty="0">
                <a:solidFill>
                  <a:srgbClr val="16255C"/>
                </a:solidFill>
                <a:latin typeface="メイリオ" panose="020B0604030504040204" pitchFamily="50" charset="-128"/>
                <a:ea typeface="メイリオ" panose="020B0604030504040204" pitchFamily="50" charset="-128"/>
                <a:cs typeface="Calibri" pitchFamily="34" charset="-120"/>
              </a:rPr>
              <a:t>）</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綱木</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達哉</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200" b="1" dirty="0" err="1">
                <a:solidFill>
                  <a:srgbClr val="222222"/>
                </a:solidFill>
                <a:latin typeface="メイリオ" panose="020B0604030504040204" pitchFamily="50" charset="-128"/>
                <a:ea typeface="メイリオ" panose="020B0604030504040204" pitchFamily="50" charset="-128"/>
                <a:cs typeface="Calibri" pitchFamily="34" charset="-120"/>
              </a:rPr>
              <a:t>先生</a:t>
            </a:r>
            <a:r>
              <a:rPr lang="en-US" sz="1200" b="1" dirty="0">
                <a:solidFill>
                  <a:srgbClr val="222222"/>
                </a:solidFill>
                <a:latin typeface="メイリオ" panose="020B0604030504040204" pitchFamily="50" charset="-128"/>
                <a:ea typeface="メイリオ" panose="020B0604030504040204" pitchFamily="50" charset="-128"/>
                <a:cs typeface="Calibri" pitchFamily="34" charset="-120"/>
              </a:rPr>
              <a:t>	</a:t>
            </a:r>
            <a:r>
              <a:rPr lang="en-US" sz="1000" dirty="0">
                <a:solidFill>
                  <a:srgbClr val="444444"/>
                </a:solidFill>
                <a:latin typeface="メイリオ" panose="020B0604030504040204" pitchFamily="50" charset="-128"/>
                <a:ea typeface="メイリオ" panose="020B0604030504040204" pitchFamily="50" charset="-128"/>
                <a:cs typeface="Calibri" pitchFamily="34" charset="-120"/>
              </a:rPr>
              <a:t>（</a:t>
            </a:r>
            <a:r>
              <a:rPr lang="en-US" sz="1000" dirty="0" err="1">
                <a:solidFill>
                  <a:srgbClr val="444444"/>
                </a:solidFill>
                <a:latin typeface="メイリオ" panose="020B0604030504040204" pitchFamily="50" charset="-128"/>
                <a:ea typeface="メイリオ" panose="020B0604030504040204" pitchFamily="50" charset="-128"/>
                <a:cs typeface="Calibri" pitchFamily="34" charset="-120"/>
              </a:rPr>
              <a:t>豊橋ハートセンタ</a:t>
            </a:r>
            <a:r>
              <a:rPr lang="en-US" sz="1000" dirty="0">
                <a:solidFill>
                  <a:srgbClr val="444444"/>
                </a:solidFill>
                <a:latin typeface="メイリオ" panose="020B0604030504040204" pitchFamily="50" charset="-128"/>
                <a:ea typeface="メイリオ" panose="020B0604030504040204" pitchFamily="50" charset="-128"/>
                <a:cs typeface="Calibri" pitchFamily="34" charset="-120"/>
              </a:rPr>
              <a:t>ー）　　</a:t>
            </a:r>
            <a:endParaRPr lang="en-US" sz="1050"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CFC70777-B419-42E1-991E-51D81324C774}"/>
              </a:ext>
            </a:extLst>
          </p:cNvPr>
          <p:cNvSpPr txBox="1"/>
          <p:nvPr/>
        </p:nvSpPr>
        <p:spPr>
          <a:xfrm>
            <a:off x="6462833" y="158286"/>
            <a:ext cx="919786" cy="1315728"/>
          </a:xfrm>
          <a:prstGeom prst="rect">
            <a:avLst/>
          </a:prstGeom>
          <a:solidFill>
            <a:srgbClr val="DFF2FC"/>
          </a:solidFill>
          <a:ln w="19050">
            <a:solidFill>
              <a:schemeClr val="bg1">
                <a:lumMod val="95000"/>
              </a:schemeClr>
            </a:solidFill>
          </a:ln>
        </p:spPr>
        <p:txBody>
          <a:bodyPr wrap="square" lIns="0" tIns="0" rIns="0" bIns="0" rtlCol="0" anchor="ctr" anchorCtr="0">
            <a:noAutofit/>
          </a:bodyPr>
          <a:lstStyle/>
          <a:p>
            <a:pPr lvl="0" algn="ctr">
              <a:defRPr/>
            </a:pPr>
            <a:endParaRPr lang="en-US" altLang="ja-JP" sz="1600" b="1" dirty="0">
              <a:solidFill>
                <a:srgbClr val="0C54AC"/>
              </a:solidFill>
              <a:latin typeface="Arial Narrow" panose="020B0606020202030204" pitchFamily="34" charset="0"/>
              <a:ea typeface="Meiryo UI" panose="020B0604030504040204" pitchFamily="50" charset="-128"/>
            </a:endParaRPr>
          </a:p>
        </p:txBody>
      </p:sp>
      <p:pic>
        <p:nvPicPr>
          <p:cNvPr id="86" name="図 85">
            <a:extLst>
              <a:ext uri="{FF2B5EF4-FFF2-40B4-BE49-F238E27FC236}">
                <a16:creationId xmlns:a16="http://schemas.microsoft.com/office/drawing/2014/main" id="{640869E5-95ED-4FFF-8288-DF95D13FB4E3}"/>
              </a:ext>
            </a:extLst>
          </p:cNvPr>
          <p:cNvPicPr>
            <a:picLocks noChangeAspect="1"/>
          </p:cNvPicPr>
          <p:nvPr/>
        </p:nvPicPr>
        <p:blipFill>
          <a:blip r:embed="rId6"/>
          <a:stretch>
            <a:fillRect/>
          </a:stretch>
        </p:blipFill>
        <p:spPr>
          <a:xfrm>
            <a:off x="6506388" y="610683"/>
            <a:ext cx="830258" cy="818806"/>
          </a:xfrm>
          <a:prstGeom prst="rect">
            <a:avLst/>
          </a:prstGeom>
        </p:spPr>
      </p:pic>
      <p:sp>
        <p:nvSpPr>
          <p:cNvPr id="87" name="テキスト ボックス 86">
            <a:extLst>
              <a:ext uri="{FF2B5EF4-FFF2-40B4-BE49-F238E27FC236}">
                <a16:creationId xmlns:a16="http://schemas.microsoft.com/office/drawing/2014/main" id="{33ED5DDA-B3AB-4677-B08C-FE89F6BC3C13}"/>
              </a:ext>
            </a:extLst>
          </p:cNvPr>
          <p:cNvSpPr txBox="1"/>
          <p:nvPr/>
        </p:nvSpPr>
        <p:spPr>
          <a:xfrm>
            <a:off x="6462832" y="109518"/>
            <a:ext cx="919788" cy="523220"/>
          </a:xfrm>
          <a:prstGeom prst="rect">
            <a:avLst/>
          </a:prstGeom>
          <a:noFill/>
        </p:spPr>
        <p:txBody>
          <a:bodyPr wrap="square" rtlCol="0">
            <a:spAutoFit/>
          </a:bodyPr>
          <a:lstStyle/>
          <a:p>
            <a:pPr algn="ctr"/>
            <a:r>
              <a:rPr kumimoji="1" lang="ja-JP" altLang="en-US" sz="1400" dirty="0">
                <a:latin typeface="HGP創英角ｺﾞｼｯｸUB" panose="020B0900000000000000" pitchFamily="50" charset="-128"/>
                <a:ea typeface="HGP創英角ｺﾞｼｯｸUB" panose="020B0900000000000000" pitchFamily="50" charset="-128"/>
              </a:rPr>
              <a:t>参加申込</a:t>
            </a:r>
            <a:endParaRPr kumimoji="1" lang="en-US" altLang="ja-JP" sz="1400" dirty="0">
              <a:latin typeface="HGP創英角ｺﾞｼｯｸUB" panose="020B0900000000000000" pitchFamily="50" charset="-128"/>
              <a:ea typeface="HGP創英角ｺﾞｼｯｸUB" panose="020B0900000000000000" pitchFamily="50" charset="-128"/>
            </a:endParaRPr>
          </a:p>
          <a:p>
            <a:pPr algn="ctr"/>
            <a:r>
              <a:rPr kumimoji="1" lang="en-US" altLang="ja-JP" sz="1400" dirty="0">
                <a:latin typeface="HGP創英角ｺﾞｼｯｸUB" panose="020B0900000000000000" pitchFamily="50" charset="-128"/>
                <a:ea typeface="HGP創英角ｺﾞｼｯｸUB" panose="020B0900000000000000" pitchFamily="50" charset="-128"/>
              </a:rPr>
              <a:t>QR</a:t>
            </a:r>
            <a:r>
              <a:rPr kumimoji="1" lang="ja-JP" altLang="en-US" sz="1400" dirty="0">
                <a:latin typeface="HGP創英角ｺﾞｼｯｸUB" panose="020B0900000000000000" pitchFamily="50" charset="-128"/>
                <a:ea typeface="HGP創英角ｺﾞｼｯｸUB" panose="020B0900000000000000" pitchFamily="50" charset="-128"/>
              </a:rPr>
              <a:t>コード</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図 147">
            <a:extLst>
              <a:ext uri="{FF2B5EF4-FFF2-40B4-BE49-F238E27FC236}">
                <a16:creationId xmlns:a16="http://schemas.microsoft.com/office/drawing/2014/main" id="{0DC829E4-40BB-67D3-A838-5AF98B6521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78" y="1778"/>
            <a:ext cx="7556435" cy="10686860"/>
          </a:xfrm>
          <a:prstGeom prst="rect">
            <a:avLst/>
          </a:prstGeom>
        </p:spPr>
      </p:pic>
      <p:sp>
        <p:nvSpPr>
          <p:cNvPr id="155" name="テキスト ボックス 154">
            <a:extLst>
              <a:ext uri="{FF2B5EF4-FFF2-40B4-BE49-F238E27FC236}">
                <a16:creationId xmlns:a16="http://schemas.microsoft.com/office/drawing/2014/main" id="{B55798D1-FF45-836B-3A46-FCF5AADEB8B8}"/>
              </a:ext>
            </a:extLst>
          </p:cNvPr>
          <p:cNvSpPr txBox="1"/>
          <p:nvPr/>
        </p:nvSpPr>
        <p:spPr>
          <a:xfrm>
            <a:off x="6228607" y="10303547"/>
            <a:ext cx="863711" cy="223039"/>
          </a:xfrm>
          <a:prstGeom prst="rect">
            <a:avLst/>
          </a:prstGeom>
          <a:noFill/>
        </p:spPr>
        <p:txBody>
          <a:bodyPr wrap="square" rtlCol="0">
            <a:spAutoFit/>
          </a:bodyPr>
          <a:lstStyle/>
          <a:p>
            <a:pPr algn="r"/>
            <a:r>
              <a:rPr lang="en-US" altLang="ja-JP" sz="850" dirty="0">
                <a:latin typeface="HGPｺﾞｼｯｸM" panose="020B0600000000000000" pitchFamily="50" charset="-128"/>
                <a:ea typeface="HGPｺﾞｼｯｸM" panose="020B0600000000000000" pitchFamily="50" charset="-128"/>
              </a:rPr>
              <a:t>D100372</a:t>
            </a:r>
            <a:endParaRPr kumimoji="1" lang="ja-JP" altLang="en-US" sz="850" dirty="0">
              <a:latin typeface="HGPｺﾞｼｯｸM" panose="020B0600000000000000" pitchFamily="50" charset="-128"/>
              <a:ea typeface="HGPｺﾞｼｯｸM" panose="020B0600000000000000" pitchFamily="50" charset="-128"/>
            </a:endParaRPr>
          </a:p>
        </p:txBody>
      </p:sp>
      <p:sp>
        <p:nvSpPr>
          <p:cNvPr id="97" name="テキスト ボックス 96">
            <a:extLst>
              <a:ext uri="{FF2B5EF4-FFF2-40B4-BE49-F238E27FC236}">
                <a16:creationId xmlns:a16="http://schemas.microsoft.com/office/drawing/2014/main" id="{8B174660-D566-43C1-8B1F-A07A23825486}"/>
              </a:ext>
            </a:extLst>
          </p:cNvPr>
          <p:cNvSpPr txBox="1"/>
          <p:nvPr/>
        </p:nvSpPr>
        <p:spPr>
          <a:xfrm>
            <a:off x="1859381" y="10295559"/>
            <a:ext cx="4801081" cy="261493"/>
          </a:xfrm>
          <a:prstGeom prst="rect">
            <a:avLst/>
          </a:prstGeom>
          <a:noFill/>
        </p:spPr>
        <p:txBody>
          <a:bodyPr wrap="square" rtlCol="0" anchor="b">
            <a:spAutoFit/>
          </a:bodyPr>
          <a:lstStyle/>
          <a:p>
            <a:r>
              <a:rPr kumimoji="1" lang="zh-TW" altLang="en-US" sz="1050" dirty="0">
                <a:latin typeface="HGPｺﾞｼｯｸE" panose="020B0900000000000000" pitchFamily="50" charset="-128"/>
                <a:ea typeface="HGPｺﾞｼｯｸE" panose="020B0900000000000000" pitchFamily="50" charset="-128"/>
              </a:rPr>
              <a:t>共催：日本心臓ＣＴ技術研究会 ／</a:t>
            </a:r>
            <a:r>
              <a:rPr kumimoji="1" lang="ja-JP" altLang="en-US" sz="1050" dirty="0">
                <a:latin typeface="HGPｺﾞｼｯｸE" panose="020B0900000000000000" pitchFamily="50" charset="-128"/>
                <a:ea typeface="HGPｺﾞｼｯｸE" panose="020B0900000000000000" pitchFamily="50" charset="-128"/>
              </a:rPr>
              <a:t>　　</a:t>
            </a:r>
            <a:r>
              <a:rPr kumimoji="1" lang="zh-TW" altLang="en-US" sz="1050" dirty="0">
                <a:latin typeface="HGPｺﾞｼｯｸE" panose="020B0900000000000000" pitchFamily="50" charset="-128"/>
                <a:ea typeface="HGPｺﾞｼｯｸE" panose="020B0900000000000000" pitchFamily="50" charset="-128"/>
              </a:rPr>
              <a:t>富士製薬工業株式会社</a:t>
            </a:r>
            <a:endParaRPr kumimoji="1" lang="ja-JP" altLang="en-US" sz="1050" dirty="0">
              <a:latin typeface="HGPｺﾞｼｯｸE" panose="020B0900000000000000" pitchFamily="50" charset="-128"/>
              <a:ea typeface="HGPｺﾞｼｯｸE" panose="020B0900000000000000" pitchFamily="50" charset="-128"/>
            </a:endParaRPr>
          </a:p>
        </p:txBody>
      </p:sp>
      <p:pic>
        <p:nvPicPr>
          <p:cNvPr id="98" name="Picture 53">
            <a:extLst>
              <a:ext uri="{FF2B5EF4-FFF2-40B4-BE49-F238E27FC236}">
                <a16:creationId xmlns:a16="http://schemas.microsoft.com/office/drawing/2014/main" id="{099ADAE9-DB9F-43E5-9D62-A8DA38C6FCD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99101" y="10376719"/>
            <a:ext cx="135847" cy="132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図 61">
            <a:extLst>
              <a:ext uri="{FF2B5EF4-FFF2-40B4-BE49-F238E27FC236}">
                <a16:creationId xmlns:a16="http://schemas.microsoft.com/office/drawing/2014/main" id="{E65FE3C4-7F2B-430F-B54E-3BDC6C86E16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3549" t="42809"/>
          <a:stretch/>
        </p:blipFill>
        <p:spPr>
          <a:xfrm>
            <a:off x="2478" y="1"/>
            <a:ext cx="5986915" cy="1816342"/>
          </a:xfrm>
          <a:prstGeom prst="rect">
            <a:avLst/>
          </a:prstGeom>
        </p:spPr>
      </p:pic>
      <p:pic>
        <p:nvPicPr>
          <p:cNvPr id="64" name="図 63">
            <a:extLst>
              <a:ext uri="{FF2B5EF4-FFF2-40B4-BE49-F238E27FC236}">
                <a16:creationId xmlns:a16="http://schemas.microsoft.com/office/drawing/2014/main" id="{B81C767F-BCC6-4C9E-AEE1-A90BC1D84F2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1734" y="162052"/>
            <a:ext cx="663513" cy="815458"/>
          </a:xfrm>
          <a:prstGeom prst="rect">
            <a:avLst/>
          </a:prstGeom>
        </p:spPr>
      </p:pic>
      <p:sp>
        <p:nvSpPr>
          <p:cNvPr id="66" name="正方形/長方形 65">
            <a:extLst>
              <a:ext uri="{FF2B5EF4-FFF2-40B4-BE49-F238E27FC236}">
                <a16:creationId xmlns:a16="http://schemas.microsoft.com/office/drawing/2014/main" id="{ABE064BD-30A4-4093-9925-8C76FFF84920}"/>
              </a:ext>
            </a:extLst>
          </p:cNvPr>
          <p:cNvSpPr/>
          <p:nvPr/>
        </p:nvSpPr>
        <p:spPr>
          <a:xfrm>
            <a:off x="1876232" y="258402"/>
            <a:ext cx="3776567" cy="646043"/>
          </a:xfrm>
          <a:prstGeom prst="rect">
            <a:avLst/>
          </a:prstGeom>
        </p:spPr>
        <p:txBody>
          <a:bodyPr>
            <a:spAutoFit/>
          </a:bodyPr>
          <a:lstStyle/>
          <a:p>
            <a:pPr lvl="0">
              <a:defRPr/>
            </a:pPr>
            <a:r>
              <a:rPr lang="ja-JP" altLang="en-US" sz="1799" dirty="0">
                <a:solidFill>
                  <a:prstClr val="white"/>
                </a:solidFill>
                <a:latin typeface="HGP創英角ｺﾞｼｯｸUB" panose="020B0900000000000000" pitchFamily="50" charset="-128"/>
                <a:ea typeface="HGP創英角ｺﾞｼｯｸUB" panose="020B0900000000000000" pitchFamily="50" charset="-128"/>
              </a:rPr>
              <a:t>日本心臓ＣＴ技術研究会</a:t>
            </a:r>
            <a:endParaRPr lang="en-US" altLang="ja-JP" sz="1799" dirty="0">
              <a:solidFill>
                <a:prstClr val="white"/>
              </a:solidFill>
              <a:latin typeface="HGP創英角ｺﾞｼｯｸUB" panose="020B0900000000000000" pitchFamily="50" charset="-128"/>
              <a:ea typeface="HGP創英角ｺﾞｼｯｸUB" panose="020B0900000000000000" pitchFamily="50" charset="-128"/>
            </a:endParaRPr>
          </a:p>
          <a:p>
            <a:pPr lvl="0">
              <a:defRPr/>
            </a:pPr>
            <a:r>
              <a:rPr lang="en-US" altLang="ja-JP" sz="1799" dirty="0">
                <a:solidFill>
                  <a:prstClr val="white"/>
                </a:solidFill>
                <a:latin typeface="HGP創英角ｺﾞｼｯｸUB" panose="020B0900000000000000" pitchFamily="50" charset="-128"/>
                <a:ea typeface="HGP創英角ｺﾞｼｯｸUB" panose="020B0900000000000000" pitchFamily="50" charset="-128"/>
              </a:rPr>
              <a:t>Web</a:t>
            </a:r>
            <a:r>
              <a:rPr lang="ja-JP" altLang="en-US" sz="1799" dirty="0">
                <a:solidFill>
                  <a:prstClr val="white"/>
                </a:solidFill>
                <a:latin typeface="HGP創英角ｺﾞｼｯｸUB" panose="020B0900000000000000" pitchFamily="50" charset="-128"/>
                <a:ea typeface="HGP創英角ｺﾞｼｯｸUB" panose="020B0900000000000000" pitchFamily="50" charset="-128"/>
              </a:rPr>
              <a:t>セミナー</a:t>
            </a:r>
            <a:r>
              <a:rPr lang="en-US" altLang="ja-JP" sz="1799" dirty="0">
                <a:solidFill>
                  <a:prstClr val="white"/>
                </a:solidFill>
                <a:latin typeface="HGP創英角ｺﾞｼｯｸUB" panose="020B0900000000000000" pitchFamily="50" charset="-128"/>
                <a:ea typeface="HGP創英角ｺﾞｼｯｸUB" panose="020B0900000000000000" pitchFamily="50" charset="-128"/>
              </a:rPr>
              <a:t> 2026</a:t>
            </a:r>
            <a:endParaRPr lang="ja-JP" altLang="en-US" sz="1799" dirty="0">
              <a:solidFill>
                <a:prstClr val="white"/>
              </a:solidFill>
              <a:latin typeface="HGP創英角ｺﾞｼｯｸUB" panose="020B0900000000000000" pitchFamily="50" charset="-128"/>
              <a:ea typeface="HGP創英角ｺﾞｼｯｸUB" panose="020B0900000000000000" pitchFamily="50" charset="-128"/>
            </a:endParaRPr>
          </a:p>
        </p:txBody>
      </p:sp>
      <p:grpSp>
        <p:nvGrpSpPr>
          <p:cNvPr id="67" name="グループ化 66">
            <a:extLst>
              <a:ext uri="{FF2B5EF4-FFF2-40B4-BE49-F238E27FC236}">
                <a16:creationId xmlns:a16="http://schemas.microsoft.com/office/drawing/2014/main" id="{89A6E94D-F193-4128-BCA5-02AB7F4F59B6}"/>
              </a:ext>
            </a:extLst>
          </p:cNvPr>
          <p:cNvGrpSpPr/>
          <p:nvPr/>
        </p:nvGrpSpPr>
        <p:grpSpPr>
          <a:xfrm>
            <a:off x="388962" y="1256174"/>
            <a:ext cx="1882471" cy="412004"/>
            <a:chOff x="386656" y="3834376"/>
            <a:chExt cx="1883310" cy="412188"/>
          </a:xfrm>
        </p:grpSpPr>
        <p:pic>
          <p:nvPicPr>
            <p:cNvPr id="68" name="図 67">
              <a:extLst>
                <a:ext uri="{FF2B5EF4-FFF2-40B4-BE49-F238E27FC236}">
                  <a16:creationId xmlns:a16="http://schemas.microsoft.com/office/drawing/2014/main" id="{FA0BCCD4-666F-4954-87B7-8833E9015B4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6656" y="3834376"/>
              <a:ext cx="1883310" cy="412188"/>
            </a:xfrm>
            <a:prstGeom prst="rect">
              <a:avLst/>
            </a:prstGeom>
          </p:spPr>
        </p:pic>
        <p:sp>
          <p:nvSpPr>
            <p:cNvPr id="70" name="テキスト ボックス 69">
              <a:extLst>
                <a:ext uri="{FF2B5EF4-FFF2-40B4-BE49-F238E27FC236}">
                  <a16:creationId xmlns:a16="http://schemas.microsoft.com/office/drawing/2014/main" id="{A91DDF8D-420D-4E14-A197-6AE459FB5CCF}"/>
                </a:ext>
              </a:extLst>
            </p:cNvPr>
            <p:cNvSpPr txBox="1"/>
            <p:nvPr/>
          </p:nvSpPr>
          <p:spPr>
            <a:xfrm>
              <a:off x="543538" y="3863247"/>
              <a:ext cx="1573903" cy="303160"/>
            </a:xfrm>
            <a:prstGeom prst="rect">
              <a:avLst/>
            </a:prstGeom>
            <a:noFill/>
          </p:spPr>
          <p:txBody>
            <a:bodyPr wrap="square" rtlCol="0">
              <a:spAutoFit/>
            </a:bodyPr>
            <a:lstStyle/>
            <a:p>
              <a:pPr algn="ctr"/>
              <a:r>
                <a:rPr kumimoji="1" lang="ja-JP" altLang="en-US" sz="1379" dirty="0">
                  <a:solidFill>
                    <a:schemeClr val="bg1"/>
                  </a:solidFill>
                  <a:latin typeface="HGP創英角ｺﾞｼｯｸUB" panose="020B0900000000000000" pitchFamily="50" charset="-128"/>
                  <a:ea typeface="HGP創英角ｺﾞｼｯｸUB" panose="020B0900000000000000" pitchFamily="50" charset="-128"/>
                </a:rPr>
                <a:t>ご登録方法</a:t>
              </a:r>
            </a:p>
          </p:txBody>
        </p:sp>
      </p:grpSp>
      <p:sp>
        <p:nvSpPr>
          <p:cNvPr id="71" name="正方形/長方形 70">
            <a:extLst>
              <a:ext uri="{FF2B5EF4-FFF2-40B4-BE49-F238E27FC236}">
                <a16:creationId xmlns:a16="http://schemas.microsoft.com/office/drawing/2014/main" id="{C25B7159-D0E4-48AC-B0D6-5CDF0A507281}"/>
              </a:ext>
            </a:extLst>
          </p:cNvPr>
          <p:cNvSpPr/>
          <p:nvPr/>
        </p:nvSpPr>
        <p:spPr>
          <a:xfrm>
            <a:off x="254604" y="1721183"/>
            <a:ext cx="237830" cy="237830"/>
          </a:xfrm>
          <a:prstGeom prst="rect">
            <a:avLst/>
          </a:prstGeom>
          <a:gradFill flip="none" rotWithShape="1">
            <a:gsLst>
              <a:gs pos="0">
                <a:srgbClr val="C4D700"/>
              </a:gs>
              <a:gs pos="45000">
                <a:srgbClr val="7AA71E"/>
              </a:gs>
              <a:gs pos="100000">
                <a:srgbClr val="387D3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35984" rtlCol="0" anchor="ctr"/>
          <a:lstStyle/>
          <a:p>
            <a:pPr algn="ctr" defTabSz="914034">
              <a:defRPr/>
            </a:pPr>
            <a:r>
              <a:rPr kumimoji="1" lang="ja-JP" altLang="en-US" sz="1399" b="1" dirty="0">
                <a:solidFill>
                  <a:prstClr val="white"/>
                </a:solidFill>
                <a:effectLst>
                  <a:outerShdw blurRad="38100" dist="38100" dir="2700000" algn="tl">
                    <a:srgbClr val="000000">
                      <a:alpha val="43137"/>
                    </a:srgbClr>
                  </a:outerShdw>
                </a:effectLst>
                <a:latin typeface="HGP創英角ｺﾞｼｯｸUB" panose="020B0900000000000000" pitchFamily="50" charset="-128"/>
                <a:ea typeface="HGP創英角ｺﾞｼｯｸUB" panose="020B0900000000000000" pitchFamily="50" charset="-128"/>
              </a:rPr>
              <a:t>１</a:t>
            </a:r>
          </a:p>
        </p:txBody>
      </p:sp>
      <p:sp>
        <p:nvSpPr>
          <p:cNvPr id="72" name="正方形/長方形 71">
            <a:extLst>
              <a:ext uri="{FF2B5EF4-FFF2-40B4-BE49-F238E27FC236}">
                <a16:creationId xmlns:a16="http://schemas.microsoft.com/office/drawing/2014/main" id="{CE6F6C18-17E0-4FC1-BCF5-272031B963FA}"/>
              </a:ext>
            </a:extLst>
          </p:cNvPr>
          <p:cNvSpPr/>
          <p:nvPr/>
        </p:nvSpPr>
        <p:spPr>
          <a:xfrm>
            <a:off x="263438" y="2551740"/>
            <a:ext cx="237830" cy="237830"/>
          </a:xfrm>
          <a:prstGeom prst="rect">
            <a:avLst/>
          </a:prstGeom>
          <a:gradFill flip="none" rotWithShape="1">
            <a:gsLst>
              <a:gs pos="0">
                <a:srgbClr val="C4D700"/>
              </a:gs>
              <a:gs pos="45000">
                <a:srgbClr val="7AA71E"/>
              </a:gs>
              <a:gs pos="100000">
                <a:srgbClr val="387D3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35984" rtlCol="0" anchor="ctr"/>
          <a:lstStyle/>
          <a:p>
            <a:pPr algn="ctr" defTabSz="914034">
              <a:defRPr/>
            </a:pPr>
            <a:r>
              <a:rPr lang="ja-JP" altLang="en-US" sz="1399" b="1" dirty="0">
                <a:solidFill>
                  <a:prstClr val="white"/>
                </a:solidFill>
                <a:effectLst>
                  <a:outerShdw blurRad="76200" dist="12700" dir="2700000" algn="tl" rotWithShape="0">
                    <a:prstClr val="black">
                      <a:alpha val="70000"/>
                    </a:prstClr>
                  </a:outerShdw>
                </a:effectLst>
                <a:latin typeface="HGP創英角ｺﾞｼｯｸUB" panose="020B0900000000000000" pitchFamily="50" charset="-128"/>
                <a:ea typeface="HGP創英角ｺﾞｼｯｸUB" panose="020B0900000000000000" pitchFamily="50" charset="-128"/>
              </a:rPr>
              <a:t>２</a:t>
            </a:r>
            <a:endParaRPr kumimoji="1" lang="ja-JP" altLang="en-US" sz="1399" b="1" dirty="0">
              <a:solidFill>
                <a:prstClr val="white"/>
              </a:solidFill>
              <a:effectLst>
                <a:outerShdw blurRad="76200" dist="12700" dir="2700000" algn="tl" rotWithShape="0">
                  <a:prstClr val="black">
                    <a:alpha val="70000"/>
                  </a:prstClr>
                </a:outerShdw>
              </a:effectLst>
              <a:latin typeface="HGP創英角ｺﾞｼｯｸUB" panose="020B0900000000000000" pitchFamily="50" charset="-128"/>
              <a:ea typeface="HGP創英角ｺﾞｼｯｸUB" panose="020B0900000000000000" pitchFamily="50" charset="-128"/>
            </a:endParaRPr>
          </a:p>
        </p:txBody>
      </p:sp>
      <p:sp>
        <p:nvSpPr>
          <p:cNvPr id="76" name="正方形/長方形 75">
            <a:extLst>
              <a:ext uri="{FF2B5EF4-FFF2-40B4-BE49-F238E27FC236}">
                <a16:creationId xmlns:a16="http://schemas.microsoft.com/office/drawing/2014/main" id="{066B0A44-6F06-4520-835A-3CDA5F7A2868}"/>
              </a:ext>
            </a:extLst>
          </p:cNvPr>
          <p:cNvSpPr/>
          <p:nvPr/>
        </p:nvSpPr>
        <p:spPr>
          <a:xfrm>
            <a:off x="263438" y="3113989"/>
            <a:ext cx="237830" cy="237830"/>
          </a:xfrm>
          <a:prstGeom prst="rect">
            <a:avLst/>
          </a:prstGeom>
          <a:gradFill>
            <a:gsLst>
              <a:gs pos="0">
                <a:srgbClr val="C4D700"/>
              </a:gs>
              <a:gs pos="45000">
                <a:srgbClr val="7AA71E"/>
              </a:gs>
              <a:gs pos="100000">
                <a:srgbClr val="387D3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35984" rtlCol="0" anchor="ctr"/>
          <a:lstStyle/>
          <a:p>
            <a:pPr algn="ctr" defTabSz="914034">
              <a:defRPr/>
            </a:pPr>
            <a:r>
              <a:rPr lang="ja-JP" altLang="en-US" sz="1399" b="1" dirty="0">
                <a:solidFill>
                  <a:prstClr val="white"/>
                </a:solidFill>
                <a:effectLst>
                  <a:outerShdw blurRad="76200" dist="12700" dir="2700000" algn="tl" rotWithShape="0">
                    <a:prstClr val="black">
                      <a:alpha val="70000"/>
                    </a:prstClr>
                  </a:outerShdw>
                </a:effectLst>
                <a:latin typeface="HGP創英角ｺﾞｼｯｸUB" panose="020B0900000000000000" pitchFamily="50" charset="-128"/>
                <a:ea typeface="HGP創英角ｺﾞｼｯｸUB" panose="020B0900000000000000" pitchFamily="50" charset="-128"/>
              </a:rPr>
              <a:t>３</a:t>
            </a:r>
            <a:endParaRPr kumimoji="1" lang="ja-JP" altLang="en-US" sz="1399" b="1" dirty="0">
              <a:solidFill>
                <a:prstClr val="white"/>
              </a:solidFill>
              <a:effectLst>
                <a:outerShdw blurRad="76200" dist="12700" dir="2700000" algn="tl" rotWithShape="0">
                  <a:prstClr val="black">
                    <a:alpha val="70000"/>
                  </a:prstClr>
                </a:outerShdw>
              </a:effectLst>
              <a:latin typeface="HGP創英角ｺﾞｼｯｸUB" panose="020B0900000000000000" pitchFamily="50" charset="-128"/>
              <a:ea typeface="HGP創英角ｺﾞｼｯｸUB" panose="020B0900000000000000" pitchFamily="50" charset="-128"/>
            </a:endParaRPr>
          </a:p>
        </p:txBody>
      </p:sp>
      <p:sp>
        <p:nvSpPr>
          <p:cNvPr id="102" name="正方形/長方形 101">
            <a:extLst>
              <a:ext uri="{FF2B5EF4-FFF2-40B4-BE49-F238E27FC236}">
                <a16:creationId xmlns:a16="http://schemas.microsoft.com/office/drawing/2014/main" id="{DE2E3BF6-5940-4239-B79B-B92BC6B46435}"/>
              </a:ext>
            </a:extLst>
          </p:cNvPr>
          <p:cNvSpPr/>
          <p:nvPr/>
        </p:nvSpPr>
        <p:spPr>
          <a:xfrm>
            <a:off x="260651" y="3544033"/>
            <a:ext cx="237830" cy="237830"/>
          </a:xfrm>
          <a:prstGeom prst="rect">
            <a:avLst/>
          </a:prstGeom>
          <a:gradFill>
            <a:gsLst>
              <a:gs pos="0">
                <a:srgbClr val="C4D700"/>
              </a:gs>
              <a:gs pos="45000">
                <a:srgbClr val="7AA71E"/>
              </a:gs>
              <a:gs pos="100000">
                <a:srgbClr val="387D3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35984" rtlCol="0" anchor="ctr"/>
          <a:lstStyle/>
          <a:p>
            <a:pPr algn="ctr" defTabSz="914034">
              <a:defRPr/>
            </a:pPr>
            <a:r>
              <a:rPr kumimoji="1" lang="ja-JP" altLang="en-US" sz="1399" b="1" dirty="0">
                <a:solidFill>
                  <a:prstClr val="white"/>
                </a:solidFill>
                <a:effectLst>
                  <a:outerShdw blurRad="76200" dist="12700" dir="2700000" algn="tl" rotWithShape="0">
                    <a:prstClr val="black">
                      <a:alpha val="70000"/>
                    </a:prstClr>
                  </a:outerShdw>
                </a:effectLst>
                <a:latin typeface="HGP創英角ｺﾞｼｯｸUB" panose="020B0900000000000000" pitchFamily="50" charset="-128"/>
                <a:ea typeface="HGP創英角ｺﾞｼｯｸUB" panose="020B0900000000000000" pitchFamily="50" charset="-128"/>
              </a:rPr>
              <a:t>４</a:t>
            </a:r>
          </a:p>
        </p:txBody>
      </p:sp>
      <p:sp>
        <p:nvSpPr>
          <p:cNvPr id="103" name="テキスト ボックス 102">
            <a:extLst>
              <a:ext uri="{FF2B5EF4-FFF2-40B4-BE49-F238E27FC236}">
                <a16:creationId xmlns:a16="http://schemas.microsoft.com/office/drawing/2014/main" id="{D5526CB1-7DB9-4850-8034-A615C1517F01}"/>
              </a:ext>
            </a:extLst>
          </p:cNvPr>
          <p:cNvSpPr txBox="1"/>
          <p:nvPr/>
        </p:nvSpPr>
        <p:spPr>
          <a:xfrm>
            <a:off x="550125" y="1721183"/>
            <a:ext cx="6544336" cy="215348"/>
          </a:xfrm>
          <a:prstGeom prst="rect">
            <a:avLst/>
          </a:prstGeom>
          <a:noFill/>
        </p:spPr>
        <p:txBody>
          <a:bodyPr wrap="square" lIns="0" tIns="0" rIns="0" bIns="0" rtlCol="0" anchor="t" anchorCtr="0">
            <a:spAutoFit/>
          </a:bodyPr>
          <a:lstStyle/>
          <a:p>
            <a:pPr defTabSz="914034">
              <a:defRPr/>
            </a:pPr>
            <a:r>
              <a:rPr lang="ja-JP" altLang="en-US" sz="1399" dirty="0">
                <a:solidFill>
                  <a:srgbClr val="000000"/>
                </a:solidFill>
                <a:latin typeface="HGPｺﾞｼｯｸE" panose="020B0900000000000000" pitchFamily="50" charset="-128"/>
                <a:ea typeface="HGPｺﾞｼｯｸE" panose="020B0900000000000000" pitchFamily="50" charset="-128"/>
              </a:rPr>
              <a:t>下記</a:t>
            </a:r>
            <a:r>
              <a:rPr lang="en-US" altLang="ja-JP" sz="1399" dirty="0">
                <a:solidFill>
                  <a:srgbClr val="000000"/>
                </a:solidFill>
                <a:latin typeface="HGPｺﾞｼｯｸE" panose="020B0900000000000000" pitchFamily="50" charset="-128"/>
                <a:ea typeface="HGPｺﾞｼｯｸE" panose="020B0900000000000000" pitchFamily="50" charset="-128"/>
              </a:rPr>
              <a:t>URL</a:t>
            </a:r>
            <a:r>
              <a:rPr lang="ja-JP" altLang="en-US" sz="1399" dirty="0">
                <a:solidFill>
                  <a:srgbClr val="000000"/>
                </a:solidFill>
                <a:latin typeface="HGPｺﾞｼｯｸE" panose="020B0900000000000000" pitchFamily="50" charset="-128"/>
                <a:ea typeface="HGPｺﾞｼｯｸE" panose="020B0900000000000000" pitchFamily="50" charset="-128"/>
              </a:rPr>
              <a:t>もしくは</a:t>
            </a:r>
            <a:r>
              <a:rPr kumimoji="1" lang="en-US" altLang="ja-JP" sz="1399" dirty="0">
                <a:solidFill>
                  <a:srgbClr val="000000"/>
                </a:solidFill>
                <a:latin typeface="HGPｺﾞｼｯｸE" panose="020B0900000000000000" pitchFamily="50" charset="-128"/>
                <a:ea typeface="HGPｺﾞｼｯｸE" panose="020B0900000000000000" pitchFamily="50" charset="-128"/>
              </a:rPr>
              <a:t>QR</a:t>
            </a:r>
            <a:r>
              <a:rPr kumimoji="1" lang="ja-JP" altLang="en-US" sz="1399" dirty="0">
                <a:solidFill>
                  <a:srgbClr val="000000"/>
                </a:solidFill>
                <a:latin typeface="HGPｺﾞｼｯｸE" panose="020B0900000000000000" pitchFamily="50" charset="-128"/>
                <a:ea typeface="HGPｺﾞｼｯｸE" panose="020B0900000000000000" pitchFamily="50" charset="-128"/>
              </a:rPr>
              <a:t>コードから </a:t>
            </a:r>
            <a:r>
              <a:rPr lang="ja-JP" altLang="en-US" sz="1399" dirty="0">
                <a:solidFill>
                  <a:srgbClr val="0070C0"/>
                </a:solidFill>
                <a:latin typeface="HGPｺﾞｼｯｸE" panose="020B0900000000000000" pitchFamily="50" charset="-128"/>
                <a:ea typeface="HGPｺﾞｼｯｸE" panose="020B0900000000000000" pitchFamily="50" charset="-128"/>
              </a:rPr>
              <a:t>参加申込ページ</a:t>
            </a:r>
            <a:r>
              <a:rPr kumimoji="1" lang="en-US" altLang="ja-JP" sz="1399" dirty="0">
                <a:solidFill>
                  <a:srgbClr val="0070C0"/>
                </a:solidFill>
                <a:latin typeface="HGPｺﾞｼｯｸE" panose="020B0900000000000000" pitchFamily="50" charset="-128"/>
                <a:ea typeface="HGPｺﾞｼｯｸE" panose="020B0900000000000000" pitchFamily="50" charset="-128"/>
              </a:rPr>
              <a:t> </a:t>
            </a:r>
            <a:r>
              <a:rPr kumimoji="1" lang="ja-JP" altLang="en-US" sz="1399" dirty="0">
                <a:solidFill>
                  <a:srgbClr val="000000"/>
                </a:solidFill>
                <a:latin typeface="HGPｺﾞｼｯｸE" panose="020B0900000000000000" pitchFamily="50" charset="-128"/>
                <a:ea typeface="HGPｺﾞｼｯｸE" panose="020B0900000000000000" pitchFamily="50" charset="-128"/>
              </a:rPr>
              <a:t>に</a:t>
            </a:r>
            <a:r>
              <a:rPr lang="ja-JP" altLang="en-US" sz="1399" dirty="0">
                <a:solidFill>
                  <a:srgbClr val="000000"/>
                </a:solidFill>
                <a:latin typeface="HGPｺﾞｼｯｸE" panose="020B0900000000000000" pitchFamily="50" charset="-128"/>
                <a:ea typeface="HGPｺﾞｼｯｸE" panose="020B0900000000000000" pitchFamily="50" charset="-128"/>
              </a:rPr>
              <a:t>アクセスしてください。</a:t>
            </a:r>
            <a:endParaRPr kumimoji="1" lang="ja-JP" altLang="en-US" sz="1399" dirty="0">
              <a:solidFill>
                <a:srgbClr val="000000"/>
              </a:solidFill>
              <a:latin typeface="HGPｺﾞｼｯｸE" panose="020B0900000000000000" pitchFamily="50" charset="-128"/>
              <a:ea typeface="HGPｺﾞｼｯｸE" panose="020B0900000000000000" pitchFamily="50" charset="-128"/>
            </a:endParaRPr>
          </a:p>
        </p:txBody>
      </p:sp>
      <p:pic>
        <p:nvPicPr>
          <p:cNvPr id="105" name="図 104">
            <a:extLst>
              <a:ext uri="{FF2B5EF4-FFF2-40B4-BE49-F238E27FC236}">
                <a16:creationId xmlns:a16="http://schemas.microsoft.com/office/drawing/2014/main" id="{AE52ABC1-4455-4BF5-BA81-262063D25189}"/>
              </a:ext>
            </a:extLst>
          </p:cNvPr>
          <p:cNvPicPr>
            <a:picLocks noChangeAspect="1"/>
          </p:cNvPicPr>
          <p:nvPr/>
        </p:nvPicPr>
        <p:blipFill>
          <a:blip r:embed="rId8"/>
          <a:stretch>
            <a:fillRect/>
          </a:stretch>
        </p:blipFill>
        <p:spPr>
          <a:xfrm>
            <a:off x="381720" y="4660752"/>
            <a:ext cx="2915993" cy="1835182"/>
          </a:xfrm>
          <a:prstGeom prst="rect">
            <a:avLst/>
          </a:prstGeom>
          <a:ln>
            <a:solidFill>
              <a:schemeClr val="tx1"/>
            </a:solidFill>
          </a:ln>
        </p:spPr>
      </p:pic>
      <p:pic>
        <p:nvPicPr>
          <p:cNvPr id="106" name="図 105">
            <a:extLst>
              <a:ext uri="{FF2B5EF4-FFF2-40B4-BE49-F238E27FC236}">
                <a16:creationId xmlns:a16="http://schemas.microsoft.com/office/drawing/2014/main" id="{F6C6A8EE-7C70-4553-A43C-EC353E4AEBDC}"/>
              </a:ext>
            </a:extLst>
          </p:cNvPr>
          <p:cNvPicPr>
            <a:picLocks noChangeAspect="1"/>
          </p:cNvPicPr>
          <p:nvPr/>
        </p:nvPicPr>
        <p:blipFill>
          <a:blip r:embed="rId9"/>
          <a:stretch>
            <a:fillRect/>
          </a:stretch>
        </p:blipFill>
        <p:spPr>
          <a:xfrm>
            <a:off x="3396965" y="4659505"/>
            <a:ext cx="3767329" cy="1835182"/>
          </a:xfrm>
          <a:prstGeom prst="rect">
            <a:avLst/>
          </a:prstGeom>
          <a:ln>
            <a:solidFill>
              <a:schemeClr val="tx1"/>
            </a:solidFill>
          </a:ln>
        </p:spPr>
      </p:pic>
      <p:sp>
        <p:nvSpPr>
          <p:cNvPr id="107" name="テキスト ボックス 106">
            <a:extLst>
              <a:ext uri="{FF2B5EF4-FFF2-40B4-BE49-F238E27FC236}">
                <a16:creationId xmlns:a16="http://schemas.microsoft.com/office/drawing/2014/main" id="{C6C5F761-F668-4F0B-B8F1-3427EA6EB99B}"/>
              </a:ext>
            </a:extLst>
          </p:cNvPr>
          <p:cNvSpPr txBox="1"/>
          <p:nvPr/>
        </p:nvSpPr>
        <p:spPr>
          <a:xfrm>
            <a:off x="550125" y="2551741"/>
            <a:ext cx="6531917" cy="430695"/>
          </a:xfrm>
          <a:prstGeom prst="rect">
            <a:avLst/>
          </a:prstGeom>
          <a:noFill/>
        </p:spPr>
        <p:txBody>
          <a:bodyPr wrap="square" lIns="0" tIns="0" rIns="0" bIns="0" rtlCol="0" anchor="t" anchorCtr="0">
            <a:spAutoFit/>
          </a:bodyPr>
          <a:lstStyle/>
          <a:p>
            <a:pPr lvl="0">
              <a:defRPr/>
            </a:pPr>
            <a:r>
              <a:rPr kumimoji="1" lang="ja-JP" altLang="en-US" sz="1399" dirty="0">
                <a:latin typeface="HGPｺﾞｼｯｸE" panose="020B0900000000000000" pitchFamily="50" charset="-128"/>
                <a:ea typeface="HGPｺﾞｼｯｸE" panose="020B0900000000000000" pitchFamily="50" charset="-128"/>
              </a:rPr>
              <a:t>必要事項をご入力後</a:t>
            </a:r>
            <a:r>
              <a:rPr lang="ja-JP" altLang="en-US" sz="1399" dirty="0" err="1">
                <a:latin typeface="HGPｺﾞｼｯｸE" panose="020B0900000000000000" pitchFamily="50" charset="-128"/>
                <a:ea typeface="HGPｺﾞｼｯｸE" panose="020B0900000000000000" pitchFamily="50" charset="-128"/>
              </a:rPr>
              <a:t>、</a:t>
            </a:r>
            <a:r>
              <a:rPr lang="ja-JP" altLang="en-US" sz="1399" dirty="0">
                <a:latin typeface="HGPｺﾞｼｯｸE" panose="020B0900000000000000" pitchFamily="50" charset="-128"/>
                <a:ea typeface="HGPｺﾞｼｯｸE" panose="020B0900000000000000" pitchFamily="50" charset="-128"/>
              </a:rPr>
              <a:t> </a:t>
            </a:r>
            <a:r>
              <a:rPr lang="ja-JP" altLang="en-US" sz="1399" dirty="0">
                <a:solidFill>
                  <a:srgbClr val="0070C0"/>
                </a:solidFill>
                <a:latin typeface="HGPｺﾞｼｯｸE" panose="020B0900000000000000" pitchFamily="50" charset="-128"/>
                <a:ea typeface="HGPｺﾞｼｯｸE" panose="020B0900000000000000" pitchFamily="50" charset="-128"/>
              </a:rPr>
              <a:t>利用規約とプライバシーポリシー </a:t>
            </a:r>
            <a:r>
              <a:rPr lang="ja-JP" altLang="en-US" sz="1399" dirty="0">
                <a:latin typeface="HGPｺﾞｼｯｸE" panose="020B0900000000000000" pitchFamily="50" charset="-128"/>
                <a:ea typeface="HGPｺﾞｼｯｸE" panose="020B0900000000000000" pitchFamily="50" charset="-128"/>
              </a:rPr>
              <a:t>に同意いただけましたら</a:t>
            </a:r>
            <a:endParaRPr lang="en-US" altLang="ja-JP" sz="1399" dirty="0">
              <a:latin typeface="HGPｺﾞｼｯｸE" panose="020B0900000000000000" pitchFamily="50" charset="-128"/>
              <a:ea typeface="HGPｺﾞｼｯｸE" panose="020B0900000000000000" pitchFamily="50" charset="-128"/>
            </a:endParaRPr>
          </a:p>
          <a:p>
            <a:pPr lvl="0">
              <a:defRPr/>
            </a:pPr>
            <a:r>
              <a:rPr lang="ja-JP" altLang="en-US" sz="1399" dirty="0">
                <a:solidFill>
                  <a:srgbClr val="0070C0"/>
                </a:solidFill>
                <a:latin typeface="HGPｺﾞｼｯｸE" panose="020B0900000000000000" pitchFamily="50" charset="-128"/>
                <a:ea typeface="HGPｺﾞｼｯｸE" panose="020B0900000000000000" pitchFamily="50" charset="-128"/>
              </a:rPr>
              <a:t>チェックボックス </a:t>
            </a:r>
            <a:r>
              <a:rPr lang="ja-JP" altLang="en-US" sz="1399" dirty="0">
                <a:latin typeface="HGPｺﾞｼｯｸE" panose="020B0900000000000000" pitchFamily="50" charset="-128"/>
                <a:ea typeface="HGPｺﾞｼｯｸE" panose="020B0900000000000000" pitchFamily="50" charset="-128"/>
              </a:rPr>
              <a:t>をクリックし、 </a:t>
            </a:r>
            <a:r>
              <a:rPr lang="ja-JP" altLang="en-US" sz="1399" dirty="0">
                <a:solidFill>
                  <a:srgbClr val="0070C0"/>
                </a:solidFill>
                <a:latin typeface="HGPｺﾞｼｯｸE" panose="020B0900000000000000" pitchFamily="50" charset="-128"/>
                <a:ea typeface="HGPｺﾞｼｯｸE" panose="020B0900000000000000" pitchFamily="50" charset="-128"/>
              </a:rPr>
              <a:t>確認画面へ </a:t>
            </a:r>
            <a:r>
              <a:rPr lang="ja-JP" altLang="en-US" sz="1399" dirty="0">
                <a:latin typeface="HGPｺﾞｼｯｸE" panose="020B0900000000000000" pitchFamily="50" charset="-128"/>
                <a:ea typeface="HGPｺﾞｼｯｸE" panose="020B0900000000000000" pitchFamily="50" charset="-128"/>
              </a:rPr>
              <a:t>をクリックしてください。</a:t>
            </a:r>
            <a:endParaRPr lang="en-US" altLang="ja-JP" sz="1399" dirty="0">
              <a:latin typeface="HGPｺﾞｼｯｸE" panose="020B0900000000000000" pitchFamily="50" charset="-128"/>
              <a:ea typeface="HGPｺﾞｼｯｸE" panose="020B0900000000000000" pitchFamily="50" charset="-128"/>
            </a:endParaRPr>
          </a:p>
        </p:txBody>
      </p:sp>
      <p:sp>
        <p:nvSpPr>
          <p:cNvPr id="108" name="正方形/長方形 107">
            <a:extLst>
              <a:ext uri="{FF2B5EF4-FFF2-40B4-BE49-F238E27FC236}">
                <a16:creationId xmlns:a16="http://schemas.microsoft.com/office/drawing/2014/main" id="{F7AB2BBC-C34D-4301-8F46-8BA00FB96ACE}"/>
              </a:ext>
            </a:extLst>
          </p:cNvPr>
          <p:cNvSpPr/>
          <p:nvPr/>
        </p:nvSpPr>
        <p:spPr>
          <a:xfrm>
            <a:off x="1027510" y="6059294"/>
            <a:ext cx="1613007" cy="30194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sp>
        <p:nvSpPr>
          <p:cNvPr id="109" name="正方形/長方形 108">
            <a:extLst>
              <a:ext uri="{FF2B5EF4-FFF2-40B4-BE49-F238E27FC236}">
                <a16:creationId xmlns:a16="http://schemas.microsoft.com/office/drawing/2014/main" id="{11FCC270-C810-4DBE-96E9-873D7B85AB5E}"/>
              </a:ext>
            </a:extLst>
          </p:cNvPr>
          <p:cNvSpPr/>
          <p:nvPr/>
        </p:nvSpPr>
        <p:spPr>
          <a:xfrm>
            <a:off x="3396964" y="4382291"/>
            <a:ext cx="237830" cy="237830"/>
          </a:xfrm>
          <a:prstGeom prst="rect">
            <a:avLst/>
          </a:prstGeom>
          <a:gradFill>
            <a:gsLst>
              <a:gs pos="0">
                <a:srgbClr val="C4D700"/>
              </a:gs>
              <a:gs pos="45000">
                <a:srgbClr val="7AA71E"/>
              </a:gs>
              <a:gs pos="100000">
                <a:srgbClr val="387D3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35984" rtlCol="0" anchor="ctr"/>
          <a:lstStyle/>
          <a:p>
            <a:pPr algn="ctr" defTabSz="914034">
              <a:defRPr/>
            </a:pPr>
            <a:r>
              <a:rPr kumimoji="1" lang="ja-JP" altLang="en-US" sz="1399" b="1" dirty="0">
                <a:solidFill>
                  <a:prstClr val="white"/>
                </a:solidFill>
                <a:effectLst>
                  <a:outerShdw blurRad="76200" dist="12700" dir="2700000" algn="tl" rotWithShape="0">
                    <a:prstClr val="black">
                      <a:alpha val="70000"/>
                    </a:prstClr>
                  </a:outerShdw>
                </a:effectLst>
                <a:latin typeface="HGP創英角ｺﾞｼｯｸUB" panose="020B0900000000000000" pitchFamily="50" charset="-128"/>
                <a:ea typeface="HGP創英角ｺﾞｼｯｸUB" panose="020B0900000000000000" pitchFamily="50" charset="-128"/>
              </a:rPr>
              <a:t>３</a:t>
            </a:r>
          </a:p>
        </p:txBody>
      </p:sp>
      <p:sp>
        <p:nvSpPr>
          <p:cNvPr id="110" name="正方形/長方形 109">
            <a:extLst>
              <a:ext uri="{FF2B5EF4-FFF2-40B4-BE49-F238E27FC236}">
                <a16:creationId xmlns:a16="http://schemas.microsoft.com/office/drawing/2014/main" id="{8D3A159A-5FA2-4589-95FB-F89ED6238EF3}"/>
              </a:ext>
            </a:extLst>
          </p:cNvPr>
          <p:cNvSpPr/>
          <p:nvPr/>
        </p:nvSpPr>
        <p:spPr>
          <a:xfrm>
            <a:off x="989169" y="5397652"/>
            <a:ext cx="143936" cy="1442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sp>
        <p:nvSpPr>
          <p:cNvPr id="111" name="テキスト ボックス 110">
            <a:extLst>
              <a:ext uri="{FF2B5EF4-FFF2-40B4-BE49-F238E27FC236}">
                <a16:creationId xmlns:a16="http://schemas.microsoft.com/office/drawing/2014/main" id="{937F7DF6-01F9-475E-A6B7-F3F271DD0A26}"/>
              </a:ext>
            </a:extLst>
          </p:cNvPr>
          <p:cNvSpPr txBox="1"/>
          <p:nvPr/>
        </p:nvSpPr>
        <p:spPr>
          <a:xfrm>
            <a:off x="550125" y="3113989"/>
            <a:ext cx="6531917" cy="215348"/>
          </a:xfrm>
          <a:prstGeom prst="rect">
            <a:avLst/>
          </a:prstGeom>
          <a:noFill/>
        </p:spPr>
        <p:txBody>
          <a:bodyPr wrap="square" lIns="0" tIns="0" rIns="0" bIns="0" rtlCol="0" anchor="t" anchorCtr="0">
            <a:spAutoFit/>
          </a:bodyPr>
          <a:lstStyle/>
          <a:p>
            <a:pPr lvl="0">
              <a:defRPr/>
            </a:pPr>
            <a:r>
              <a:rPr kumimoji="1" lang="ja-JP" altLang="en-US" sz="1399" dirty="0">
                <a:latin typeface="HGPｺﾞｼｯｸE" panose="020B0900000000000000" pitchFamily="50" charset="-128"/>
                <a:ea typeface="HGPｺﾞｼｯｸE" panose="020B0900000000000000" pitchFamily="50" charset="-128"/>
              </a:rPr>
              <a:t>クレジットカード情報をご入力いただき </a:t>
            </a:r>
            <a:r>
              <a:rPr lang="ja-JP" altLang="en-US" sz="1399" dirty="0">
                <a:solidFill>
                  <a:srgbClr val="0070C0"/>
                </a:solidFill>
                <a:latin typeface="HGPｺﾞｼｯｸE" panose="020B0900000000000000" pitchFamily="50" charset="-128"/>
                <a:ea typeface="HGPｺﾞｼｯｸE" panose="020B0900000000000000" pitchFamily="50" charset="-128"/>
              </a:rPr>
              <a:t>お支払いと参加申込 </a:t>
            </a:r>
            <a:r>
              <a:rPr lang="ja-JP" altLang="en-US" sz="1399" dirty="0">
                <a:latin typeface="HGPｺﾞｼｯｸE" panose="020B0900000000000000" pitchFamily="50" charset="-128"/>
                <a:ea typeface="HGPｺﾞｼｯｸE" panose="020B0900000000000000" pitchFamily="50" charset="-128"/>
              </a:rPr>
              <a:t>をクリックしてください。</a:t>
            </a:r>
            <a:endParaRPr lang="en-US" altLang="ja-JP" sz="1399" dirty="0">
              <a:latin typeface="HGPｺﾞｼｯｸE" panose="020B0900000000000000" pitchFamily="50" charset="-128"/>
              <a:ea typeface="HGPｺﾞｼｯｸE" panose="020B0900000000000000" pitchFamily="50" charset="-128"/>
            </a:endParaRPr>
          </a:p>
        </p:txBody>
      </p:sp>
      <p:sp>
        <p:nvSpPr>
          <p:cNvPr id="112" name="正方形/長方形 111">
            <a:extLst>
              <a:ext uri="{FF2B5EF4-FFF2-40B4-BE49-F238E27FC236}">
                <a16:creationId xmlns:a16="http://schemas.microsoft.com/office/drawing/2014/main" id="{06CC4022-8A37-4E58-95A1-D02BB1A9CFEC}"/>
              </a:ext>
            </a:extLst>
          </p:cNvPr>
          <p:cNvSpPr/>
          <p:nvPr/>
        </p:nvSpPr>
        <p:spPr>
          <a:xfrm>
            <a:off x="4214694" y="5854170"/>
            <a:ext cx="2127399" cy="38052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sp>
        <p:nvSpPr>
          <p:cNvPr id="113" name="テキスト ボックス 112">
            <a:extLst>
              <a:ext uri="{FF2B5EF4-FFF2-40B4-BE49-F238E27FC236}">
                <a16:creationId xmlns:a16="http://schemas.microsoft.com/office/drawing/2014/main" id="{DDADEB9F-716E-4F94-B479-C0D4B592F9F8}"/>
              </a:ext>
            </a:extLst>
          </p:cNvPr>
          <p:cNvSpPr txBox="1"/>
          <p:nvPr/>
        </p:nvSpPr>
        <p:spPr>
          <a:xfrm>
            <a:off x="550125" y="3544033"/>
            <a:ext cx="6733811" cy="215348"/>
          </a:xfrm>
          <a:prstGeom prst="rect">
            <a:avLst/>
          </a:prstGeom>
          <a:noFill/>
        </p:spPr>
        <p:txBody>
          <a:bodyPr wrap="square" lIns="0" tIns="0" rIns="0" bIns="0" rtlCol="0" anchor="t" anchorCtr="0">
            <a:spAutoFit/>
          </a:bodyPr>
          <a:lstStyle/>
          <a:p>
            <a:pPr lvl="0">
              <a:defRPr/>
            </a:pPr>
            <a:r>
              <a:rPr lang="ja-JP" altLang="en-US" sz="1399" dirty="0">
                <a:latin typeface="HGPｺﾞｼｯｸE" panose="020B0900000000000000" pitchFamily="50" charset="-128"/>
                <a:ea typeface="HGPｺﾞｼｯｸE" panose="020B0900000000000000" pitchFamily="50" charset="-128"/>
              </a:rPr>
              <a:t>決済完了メールが届きましたら登録完了です。</a:t>
            </a:r>
            <a:endParaRPr lang="en-US" altLang="ja-JP" sz="1399" dirty="0">
              <a:latin typeface="HGPｺﾞｼｯｸE" panose="020B0900000000000000" pitchFamily="50" charset="-128"/>
              <a:ea typeface="HGPｺﾞｼｯｸE" panose="020B0900000000000000" pitchFamily="50" charset="-128"/>
            </a:endParaRPr>
          </a:p>
        </p:txBody>
      </p:sp>
      <p:sp>
        <p:nvSpPr>
          <p:cNvPr id="114" name="正方形/長方形 113">
            <a:extLst>
              <a:ext uri="{FF2B5EF4-FFF2-40B4-BE49-F238E27FC236}">
                <a16:creationId xmlns:a16="http://schemas.microsoft.com/office/drawing/2014/main" id="{D2DB1A10-891B-45B9-9674-00F626E32BF6}"/>
              </a:ext>
            </a:extLst>
          </p:cNvPr>
          <p:cNvSpPr/>
          <p:nvPr/>
        </p:nvSpPr>
        <p:spPr>
          <a:xfrm>
            <a:off x="381720" y="4382291"/>
            <a:ext cx="237830" cy="237830"/>
          </a:xfrm>
          <a:prstGeom prst="rect">
            <a:avLst/>
          </a:prstGeom>
          <a:gradFill flip="none" rotWithShape="1">
            <a:gsLst>
              <a:gs pos="0">
                <a:srgbClr val="C4D700"/>
              </a:gs>
              <a:gs pos="45000">
                <a:srgbClr val="7AA71E"/>
              </a:gs>
              <a:gs pos="100000">
                <a:srgbClr val="387D3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35984" rtlCol="0" anchor="ctr"/>
          <a:lstStyle/>
          <a:p>
            <a:pPr algn="ctr" defTabSz="914034">
              <a:defRPr/>
            </a:pPr>
            <a:r>
              <a:rPr kumimoji="1" lang="ja-JP" altLang="en-US" sz="1399" b="1" dirty="0">
                <a:solidFill>
                  <a:prstClr val="white"/>
                </a:solidFill>
                <a:effectLst>
                  <a:outerShdw blurRad="76200" dist="12700" dir="2700000" algn="tl" rotWithShape="0">
                    <a:prstClr val="black">
                      <a:alpha val="70000"/>
                    </a:prstClr>
                  </a:outerShdw>
                </a:effectLst>
                <a:latin typeface="HGP創英角ｺﾞｼｯｸUB" panose="020B0900000000000000" pitchFamily="50" charset="-128"/>
                <a:ea typeface="HGP創英角ｺﾞｼｯｸUB" panose="020B0900000000000000" pitchFamily="50" charset="-128"/>
              </a:rPr>
              <a:t>２</a:t>
            </a:r>
          </a:p>
        </p:txBody>
      </p:sp>
      <p:sp>
        <p:nvSpPr>
          <p:cNvPr id="117" name="テキスト ボックス 116">
            <a:extLst>
              <a:ext uri="{FF2B5EF4-FFF2-40B4-BE49-F238E27FC236}">
                <a16:creationId xmlns:a16="http://schemas.microsoft.com/office/drawing/2014/main" id="{9EA11602-7320-4C8E-90CD-1056CEE228C6}"/>
              </a:ext>
            </a:extLst>
          </p:cNvPr>
          <p:cNvSpPr txBox="1"/>
          <p:nvPr/>
        </p:nvSpPr>
        <p:spPr>
          <a:xfrm>
            <a:off x="254605" y="1999046"/>
            <a:ext cx="6119342" cy="369168"/>
          </a:xfrm>
          <a:prstGeom prst="rect">
            <a:avLst/>
          </a:prstGeom>
          <a:solidFill>
            <a:srgbClr val="DFF2FC"/>
          </a:solidFill>
        </p:spPr>
        <p:txBody>
          <a:bodyPr wrap="square" lIns="0" tIns="0" rIns="0" bIns="0" rtlCol="0" anchor="ctr" anchorCtr="0">
            <a:noAutofit/>
          </a:bodyPr>
          <a:lstStyle/>
          <a:p>
            <a:pPr lvl="0" algn="ctr">
              <a:defRPr/>
            </a:pPr>
            <a:r>
              <a:rPr lang="en-US" altLang="ja-JP" sz="1599" b="1" dirty="0">
                <a:solidFill>
                  <a:srgbClr val="0C54AC"/>
                </a:solidFill>
                <a:latin typeface="Arial Narrow" panose="020B0606020202030204" pitchFamily="34" charset="0"/>
                <a:ea typeface="Meiryo UI" panose="020B0604030504040204" pitchFamily="50" charset="-128"/>
                <a:hlinkClick r:id="rId10"/>
              </a:rPr>
              <a:t>https://app.payvent.net/embedded_forms/show/6abf9605240b241e8924ef49</a:t>
            </a:r>
            <a:endParaRPr lang="en-US" altLang="ja-JP" sz="1599" b="1" dirty="0">
              <a:solidFill>
                <a:srgbClr val="0C54AC"/>
              </a:solidFill>
              <a:latin typeface="Arial Narrow" panose="020B0606020202030204" pitchFamily="34" charset="0"/>
              <a:ea typeface="Meiryo UI" panose="020B0604030504040204" pitchFamily="50" charset="-128"/>
            </a:endParaRPr>
          </a:p>
        </p:txBody>
      </p:sp>
      <p:sp>
        <p:nvSpPr>
          <p:cNvPr id="48" name="正方形/長方形 47">
            <a:extLst>
              <a:ext uri="{FF2B5EF4-FFF2-40B4-BE49-F238E27FC236}">
                <a16:creationId xmlns:a16="http://schemas.microsoft.com/office/drawing/2014/main" id="{B9EA6BD3-B6CE-4B59-97D4-DE7AAC496A5E}"/>
              </a:ext>
            </a:extLst>
          </p:cNvPr>
          <p:cNvSpPr/>
          <p:nvPr/>
        </p:nvSpPr>
        <p:spPr>
          <a:xfrm>
            <a:off x="260651" y="3950608"/>
            <a:ext cx="237830" cy="237830"/>
          </a:xfrm>
          <a:prstGeom prst="rect">
            <a:avLst/>
          </a:prstGeom>
          <a:gradFill>
            <a:gsLst>
              <a:gs pos="0">
                <a:srgbClr val="C4D700"/>
              </a:gs>
              <a:gs pos="45000">
                <a:srgbClr val="7AA71E"/>
              </a:gs>
              <a:gs pos="100000">
                <a:srgbClr val="387D3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35984" rtlCol="0" anchor="ctr"/>
          <a:lstStyle/>
          <a:p>
            <a:pPr algn="ctr" defTabSz="914034">
              <a:defRPr/>
            </a:pPr>
            <a:r>
              <a:rPr kumimoji="1" lang="ja-JP" altLang="en-US" sz="1399" b="1" dirty="0">
                <a:solidFill>
                  <a:prstClr val="white"/>
                </a:solidFill>
                <a:effectLst>
                  <a:outerShdw blurRad="76200" dist="12700" dir="2700000" algn="tl" rotWithShape="0">
                    <a:prstClr val="black">
                      <a:alpha val="70000"/>
                    </a:prstClr>
                  </a:outerShdw>
                </a:effectLst>
                <a:latin typeface="HGP創英角ｺﾞｼｯｸUB" panose="020B0900000000000000" pitchFamily="50" charset="-128"/>
                <a:ea typeface="HGP創英角ｺﾞｼｯｸUB" panose="020B0900000000000000" pitchFamily="50" charset="-128"/>
              </a:rPr>
              <a:t>５</a:t>
            </a:r>
          </a:p>
        </p:txBody>
      </p:sp>
      <p:sp>
        <p:nvSpPr>
          <p:cNvPr id="49" name="テキスト ボックス 48">
            <a:extLst>
              <a:ext uri="{FF2B5EF4-FFF2-40B4-BE49-F238E27FC236}">
                <a16:creationId xmlns:a16="http://schemas.microsoft.com/office/drawing/2014/main" id="{987F7B10-BEC3-4293-9A98-FBE8C07F076E}"/>
              </a:ext>
            </a:extLst>
          </p:cNvPr>
          <p:cNvSpPr txBox="1"/>
          <p:nvPr/>
        </p:nvSpPr>
        <p:spPr>
          <a:xfrm>
            <a:off x="550125" y="3950608"/>
            <a:ext cx="6733811" cy="215348"/>
          </a:xfrm>
          <a:prstGeom prst="rect">
            <a:avLst/>
          </a:prstGeom>
          <a:noFill/>
        </p:spPr>
        <p:txBody>
          <a:bodyPr wrap="square" lIns="0" tIns="0" rIns="0" bIns="0" rtlCol="0" anchor="t" anchorCtr="0">
            <a:spAutoFit/>
          </a:bodyPr>
          <a:lstStyle/>
          <a:p>
            <a:pPr lvl="0">
              <a:defRPr/>
            </a:pPr>
            <a:r>
              <a:rPr lang="ja-JP" altLang="en-US" sz="1399" b="1" u="sng" dirty="0">
                <a:solidFill>
                  <a:srgbClr val="FF0000"/>
                </a:solidFill>
                <a:latin typeface="HGPｺﾞｼｯｸE" panose="020B0900000000000000" pitchFamily="50" charset="-128"/>
                <a:ea typeface="HGPｺﾞｼｯｸE" panose="020B0900000000000000" pitchFamily="50" charset="-128"/>
              </a:rPr>
              <a:t>セミナー参加用</a:t>
            </a:r>
            <a:r>
              <a:rPr lang="en-US" altLang="ja-JP" sz="1399" b="1" u="sng" dirty="0">
                <a:solidFill>
                  <a:srgbClr val="FF0000"/>
                </a:solidFill>
                <a:latin typeface="HGPｺﾞｼｯｸE" panose="020B0900000000000000" pitchFamily="50" charset="-128"/>
                <a:ea typeface="HGPｺﾞｼｯｸE" panose="020B0900000000000000" pitchFamily="50" charset="-128"/>
              </a:rPr>
              <a:t>URL</a:t>
            </a:r>
            <a:r>
              <a:rPr lang="ja-JP" altLang="en-US" sz="1399" b="1" u="sng" dirty="0">
                <a:solidFill>
                  <a:srgbClr val="FF0000"/>
                </a:solidFill>
                <a:latin typeface="HGPｺﾞｼｯｸE" panose="020B0900000000000000" pitchFamily="50" charset="-128"/>
                <a:ea typeface="HGPｺﾞｼｯｸE" panose="020B0900000000000000" pitchFamily="50" charset="-128"/>
              </a:rPr>
              <a:t>は、後日、研究会よりご登録アドレス宛にご連絡されます。</a:t>
            </a:r>
            <a:endParaRPr lang="en-US" altLang="ja-JP" sz="1399" b="1" u="sng" dirty="0">
              <a:solidFill>
                <a:srgbClr val="FF0000"/>
              </a:solidFill>
              <a:latin typeface="HGPｺﾞｼｯｸE" panose="020B0900000000000000" pitchFamily="50" charset="-128"/>
              <a:ea typeface="HGPｺﾞｼｯｸE" panose="020B0900000000000000" pitchFamily="50" charset="-128"/>
            </a:endParaRPr>
          </a:p>
        </p:txBody>
      </p:sp>
      <p:grpSp>
        <p:nvGrpSpPr>
          <p:cNvPr id="50" name="グループ化 49">
            <a:extLst>
              <a:ext uri="{FF2B5EF4-FFF2-40B4-BE49-F238E27FC236}">
                <a16:creationId xmlns:a16="http://schemas.microsoft.com/office/drawing/2014/main" id="{8C84B5D6-6471-40CF-A851-58BD4A7E1B06}"/>
              </a:ext>
            </a:extLst>
          </p:cNvPr>
          <p:cNvGrpSpPr/>
          <p:nvPr/>
        </p:nvGrpSpPr>
        <p:grpSpPr>
          <a:xfrm>
            <a:off x="493042" y="6567910"/>
            <a:ext cx="6576766" cy="3670772"/>
            <a:chOff x="513303" y="7074892"/>
            <a:chExt cx="6579696" cy="3672408"/>
          </a:xfrm>
        </p:grpSpPr>
        <p:sp>
          <p:nvSpPr>
            <p:cNvPr id="51" name="テキスト ボックス 50">
              <a:extLst>
                <a:ext uri="{FF2B5EF4-FFF2-40B4-BE49-F238E27FC236}">
                  <a16:creationId xmlns:a16="http://schemas.microsoft.com/office/drawing/2014/main" id="{D5CCE90F-A5B2-4CAC-82F7-AF719B690B37}"/>
                </a:ext>
              </a:extLst>
            </p:cNvPr>
            <p:cNvSpPr txBox="1"/>
            <p:nvPr/>
          </p:nvSpPr>
          <p:spPr>
            <a:xfrm>
              <a:off x="711877" y="10260564"/>
              <a:ext cx="5987305" cy="486736"/>
            </a:xfrm>
            <a:prstGeom prst="rect">
              <a:avLst/>
            </a:prstGeom>
            <a:noFill/>
          </p:spPr>
          <p:txBody>
            <a:bodyPr wrap="square" rtlCol="0">
              <a:spAutoFit/>
            </a:bodyPr>
            <a:lstStyle/>
            <a:p>
              <a:pPr defTabSz="914034">
                <a:lnSpc>
                  <a:spcPct val="114000"/>
                </a:lnSpc>
                <a:defRPr/>
              </a:pPr>
              <a:r>
                <a:rPr kumimoji="1" lang="ja-JP" altLang="en-US" sz="1200" dirty="0">
                  <a:solidFill>
                    <a:srgbClr val="231815"/>
                  </a:solidFill>
                  <a:latin typeface="HGP創英角ｺﾞｼｯｸUB" panose="020B0900000000000000" pitchFamily="50" charset="-128"/>
                  <a:ea typeface="HGP創英角ｺﾞｼｯｸUB" panose="020B0900000000000000" pitchFamily="50" charset="-128"/>
                </a:rPr>
                <a:t>■本研究会に関するお問い合わせ先 ： </a:t>
              </a:r>
              <a:r>
                <a:rPr kumimoji="1" lang="en-US" altLang="ja-JP" sz="1200" dirty="0">
                  <a:solidFill>
                    <a:srgbClr val="231815"/>
                  </a:solidFill>
                  <a:latin typeface="HGP創英角ｺﾞｼｯｸUB" panose="020B0900000000000000" pitchFamily="50" charset="-128"/>
                  <a:ea typeface="HGP創英角ｺﾞｼｯｸUB" panose="020B0900000000000000" pitchFamily="50" charset="-128"/>
                </a:rPr>
                <a:t>jactec.official@gmail.com</a:t>
              </a:r>
            </a:p>
            <a:p>
              <a:pPr lvl="0">
                <a:lnSpc>
                  <a:spcPct val="114000"/>
                </a:lnSpc>
                <a:defRPr/>
              </a:pPr>
              <a:r>
                <a:rPr kumimoji="1" lang="ja-JP" altLang="en-US" sz="1200" dirty="0">
                  <a:solidFill>
                    <a:srgbClr val="231815"/>
                  </a:solidFill>
                  <a:latin typeface="HGP創英角ｺﾞｼｯｸUB" panose="020B0900000000000000" pitchFamily="50" charset="-128"/>
                  <a:ea typeface="HGP創英角ｺﾞｼｯｸUB" panose="020B0900000000000000" pitchFamily="50" charset="-128"/>
                </a:rPr>
                <a:t>■研究会</a:t>
              </a:r>
              <a:r>
                <a:rPr kumimoji="1" lang="en-US" altLang="ja-JP" sz="1200" dirty="0">
                  <a:solidFill>
                    <a:srgbClr val="231815"/>
                  </a:solidFill>
                  <a:latin typeface="HGP創英角ｺﾞｼｯｸUB" panose="020B0900000000000000" pitchFamily="50" charset="-128"/>
                  <a:ea typeface="HGP創英角ｺﾞｼｯｸUB" panose="020B0900000000000000" pitchFamily="50" charset="-128"/>
                </a:rPr>
                <a:t>HP</a:t>
              </a:r>
              <a:r>
                <a:rPr kumimoji="1" lang="ja-JP" altLang="en-US" sz="1200" dirty="0">
                  <a:solidFill>
                    <a:srgbClr val="231815"/>
                  </a:solidFill>
                  <a:latin typeface="HGP創英角ｺﾞｼｯｸUB" panose="020B0900000000000000" pitchFamily="50" charset="-128"/>
                  <a:ea typeface="HGP創英角ｺﾞｼｯｸUB" panose="020B0900000000000000" pitchFamily="50" charset="-128"/>
                </a:rPr>
                <a:t>：</a:t>
              </a:r>
              <a:r>
                <a:rPr lang="en-US" altLang="ja-JP" sz="1200" dirty="0">
                  <a:solidFill>
                    <a:srgbClr val="231815"/>
                  </a:solidFill>
                  <a:latin typeface="HGP創英角ｺﾞｼｯｸUB" panose="020B0900000000000000" pitchFamily="50" charset="-128"/>
                  <a:ea typeface="HGP創英角ｺﾞｼｯｸUB" panose="020B0900000000000000" pitchFamily="50" charset="-128"/>
                </a:rPr>
                <a:t>https://www.jactec.info/</a:t>
              </a:r>
              <a:endParaRPr kumimoji="1" lang="ja-JP" altLang="en-US" sz="1200" dirty="0">
                <a:solidFill>
                  <a:srgbClr val="231815"/>
                </a:solidFill>
                <a:latin typeface="HGP創英角ｺﾞｼｯｸUB" panose="020B0900000000000000" pitchFamily="50" charset="-128"/>
                <a:ea typeface="HGP創英角ｺﾞｼｯｸUB" panose="020B0900000000000000" pitchFamily="50" charset="-128"/>
              </a:endParaRPr>
            </a:p>
          </p:txBody>
        </p:sp>
        <p:sp>
          <p:nvSpPr>
            <p:cNvPr id="52" name="フリーフォーム: 図形 51">
              <a:extLst>
                <a:ext uri="{FF2B5EF4-FFF2-40B4-BE49-F238E27FC236}">
                  <a16:creationId xmlns:a16="http://schemas.microsoft.com/office/drawing/2014/main" id="{FF4BB7EB-55AD-4FEB-AD29-E911F4BF6EC1}"/>
                </a:ext>
              </a:extLst>
            </p:cNvPr>
            <p:cNvSpPr/>
            <p:nvPr/>
          </p:nvSpPr>
          <p:spPr>
            <a:xfrm>
              <a:off x="513303" y="7107910"/>
              <a:ext cx="6579696" cy="3021340"/>
            </a:xfrm>
            <a:custGeom>
              <a:avLst/>
              <a:gdLst>
                <a:gd name="connsiteX0" fmla="*/ 0 w 6579696"/>
                <a:gd name="connsiteY0" fmla="*/ 0 h 2755900"/>
                <a:gd name="connsiteX1" fmla="*/ 6579697 w 6579696"/>
                <a:gd name="connsiteY1" fmla="*/ 0 h 2755900"/>
                <a:gd name="connsiteX2" fmla="*/ 6579697 w 6579696"/>
                <a:gd name="connsiteY2" fmla="*/ 2755900 h 2755900"/>
                <a:gd name="connsiteX3" fmla="*/ 0 w 6579696"/>
                <a:gd name="connsiteY3" fmla="*/ 2755900 h 2755900"/>
              </a:gdLst>
              <a:ahLst/>
              <a:cxnLst>
                <a:cxn ang="0">
                  <a:pos x="connsiteX0" y="connsiteY0"/>
                </a:cxn>
                <a:cxn ang="0">
                  <a:pos x="connsiteX1" y="connsiteY1"/>
                </a:cxn>
                <a:cxn ang="0">
                  <a:pos x="connsiteX2" y="connsiteY2"/>
                </a:cxn>
                <a:cxn ang="0">
                  <a:pos x="connsiteX3" y="connsiteY3"/>
                </a:cxn>
              </a:cxnLst>
              <a:rect l="l" t="t" r="r" b="b"/>
              <a:pathLst>
                <a:path w="6579696" h="2755900">
                  <a:moveTo>
                    <a:pt x="0" y="0"/>
                  </a:moveTo>
                  <a:lnTo>
                    <a:pt x="6579697" y="0"/>
                  </a:lnTo>
                  <a:lnTo>
                    <a:pt x="6579697" y="2755900"/>
                  </a:lnTo>
                  <a:lnTo>
                    <a:pt x="0" y="2755900"/>
                  </a:lnTo>
                  <a:close/>
                </a:path>
              </a:pathLst>
            </a:custGeom>
            <a:solidFill>
              <a:srgbClr val="E0F7F0">
                <a:alpha val="70000"/>
              </a:srgbClr>
            </a:solidFill>
            <a:ln w="12695" cap="flat">
              <a:noFill/>
              <a:prstDash val="solid"/>
              <a:miter/>
            </a:ln>
          </p:spPr>
          <p:txBody>
            <a:bodyPr rtlCol="0" anchor="ctr"/>
            <a:lstStyle/>
            <a:p>
              <a:pPr defTabSz="914034">
                <a:defRPr/>
              </a:pPr>
              <a:endParaRPr kumimoji="1" lang="ja-JP" altLang="en-US" sz="1799" dirty="0">
                <a:solidFill>
                  <a:prstClr val="black"/>
                </a:solidFill>
                <a:latin typeface="HGPｺﾞｼｯｸE" panose="020B0900000000000000" pitchFamily="50" charset="-128"/>
                <a:ea typeface="HGPｺﾞｼｯｸE" panose="020B0900000000000000" pitchFamily="50" charset="-128"/>
              </a:endParaRPr>
            </a:p>
          </p:txBody>
        </p:sp>
        <p:sp>
          <p:nvSpPr>
            <p:cNvPr id="53" name="フリーフォーム: 図形 52">
              <a:extLst>
                <a:ext uri="{FF2B5EF4-FFF2-40B4-BE49-F238E27FC236}">
                  <a16:creationId xmlns:a16="http://schemas.microsoft.com/office/drawing/2014/main" id="{BE1F49E5-1C2F-41B0-B13C-B1673FA93E87}"/>
                </a:ext>
              </a:extLst>
            </p:cNvPr>
            <p:cNvSpPr/>
            <p:nvPr/>
          </p:nvSpPr>
          <p:spPr>
            <a:xfrm>
              <a:off x="758572" y="9426579"/>
              <a:ext cx="6089159" cy="45719"/>
            </a:xfrm>
            <a:custGeom>
              <a:avLst/>
              <a:gdLst>
                <a:gd name="connsiteX0" fmla="*/ 0 w 5824841"/>
                <a:gd name="connsiteY0" fmla="*/ 0 h 12700"/>
                <a:gd name="connsiteX1" fmla="*/ 5824842 w 5824841"/>
                <a:gd name="connsiteY1" fmla="*/ 0 h 12700"/>
              </a:gdLst>
              <a:ahLst/>
              <a:cxnLst>
                <a:cxn ang="0">
                  <a:pos x="connsiteX0" y="connsiteY0"/>
                </a:cxn>
                <a:cxn ang="0">
                  <a:pos x="connsiteX1" y="connsiteY1"/>
                </a:cxn>
              </a:cxnLst>
              <a:rect l="l" t="t" r="r" b="b"/>
              <a:pathLst>
                <a:path w="5824841" h="12700">
                  <a:moveTo>
                    <a:pt x="0" y="0"/>
                  </a:moveTo>
                  <a:lnTo>
                    <a:pt x="5824842" y="0"/>
                  </a:lnTo>
                </a:path>
              </a:pathLst>
            </a:custGeom>
            <a:ln w="5459" cap="flat">
              <a:solidFill>
                <a:srgbClr val="000000"/>
              </a:solidFill>
              <a:prstDash val="solid"/>
              <a:miter/>
            </a:ln>
          </p:spPr>
          <p:txBody>
            <a:bodyPr rtlCol="0" anchor="ctr"/>
            <a:lstStyle/>
            <a:p>
              <a:pPr defTabSz="914034">
                <a:defRPr/>
              </a:pPr>
              <a:endParaRPr kumimoji="1" lang="ja-JP" altLang="en-US" sz="1799" dirty="0">
                <a:solidFill>
                  <a:prstClr val="black"/>
                </a:solidFill>
                <a:latin typeface="HGPｺﾞｼｯｸE" panose="020B0900000000000000" pitchFamily="50" charset="-128"/>
                <a:ea typeface="HGPｺﾞｼｯｸE" panose="020B0900000000000000" pitchFamily="50" charset="-128"/>
              </a:endParaRPr>
            </a:p>
          </p:txBody>
        </p:sp>
        <p:sp>
          <p:nvSpPr>
            <p:cNvPr id="54" name="フリーフォーム: 図形 53">
              <a:extLst>
                <a:ext uri="{FF2B5EF4-FFF2-40B4-BE49-F238E27FC236}">
                  <a16:creationId xmlns:a16="http://schemas.microsoft.com/office/drawing/2014/main" id="{229251D3-6F2D-4642-B2D4-E9F17060313A}"/>
                </a:ext>
              </a:extLst>
            </p:cNvPr>
            <p:cNvSpPr/>
            <p:nvPr/>
          </p:nvSpPr>
          <p:spPr>
            <a:xfrm>
              <a:off x="758572" y="7565771"/>
              <a:ext cx="6089159" cy="45719"/>
            </a:xfrm>
            <a:custGeom>
              <a:avLst/>
              <a:gdLst>
                <a:gd name="connsiteX0" fmla="*/ 0 w 5824841"/>
                <a:gd name="connsiteY0" fmla="*/ 0 h 12700"/>
                <a:gd name="connsiteX1" fmla="*/ 5824842 w 5824841"/>
                <a:gd name="connsiteY1" fmla="*/ 0 h 12700"/>
              </a:gdLst>
              <a:ahLst/>
              <a:cxnLst>
                <a:cxn ang="0">
                  <a:pos x="connsiteX0" y="connsiteY0"/>
                </a:cxn>
                <a:cxn ang="0">
                  <a:pos x="connsiteX1" y="connsiteY1"/>
                </a:cxn>
              </a:cxnLst>
              <a:rect l="l" t="t" r="r" b="b"/>
              <a:pathLst>
                <a:path w="5824841" h="12700">
                  <a:moveTo>
                    <a:pt x="0" y="0"/>
                  </a:moveTo>
                  <a:lnTo>
                    <a:pt x="5824842" y="0"/>
                  </a:lnTo>
                </a:path>
              </a:pathLst>
            </a:custGeom>
            <a:ln w="5459" cap="flat">
              <a:solidFill>
                <a:srgbClr val="000000"/>
              </a:solidFill>
              <a:prstDash val="solid"/>
              <a:miter/>
            </a:ln>
          </p:spPr>
          <p:txBody>
            <a:bodyPr rtlCol="0" anchor="ctr"/>
            <a:lstStyle/>
            <a:p>
              <a:pPr defTabSz="914034">
                <a:defRPr/>
              </a:pPr>
              <a:endParaRPr kumimoji="1" lang="ja-JP" altLang="en-US" sz="1799">
                <a:solidFill>
                  <a:prstClr val="black"/>
                </a:solidFill>
                <a:latin typeface="HGPｺﾞｼｯｸE" panose="020B0900000000000000" pitchFamily="50" charset="-128"/>
                <a:ea typeface="HGPｺﾞｼｯｸE" panose="020B0900000000000000" pitchFamily="50" charset="-128"/>
              </a:endParaRPr>
            </a:p>
          </p:txBody>
        </p:sp>
        <p:sp>
          <p:nvSpPr>
            <p:cNvPr id="55" name="フリーフォーム: 図形 54">
              <a:extLst>
                <a:ext uri="{FF2B5EF4-FFF2-40B4-BE49-F238E27FC236}">
                  <a16:creationId xmlns:a16="http://schemas.microsoft.com/office/drawing/2014/main" id="{F1415D4C-4406-4531-A0CA-3562B86CE375}"/>
                </a:ext>
              </a:extLst>
            </p:cNvPr>
            <p:cNvSpPr/>
            <p:nvPr/>
          </p:nvSpPr>
          <p:spPr>
            <a:xfrm>
              <a:off x="758572" y="8712356"/>
              <a:ext cx="6089159" cy="53047"/>
            </a:xfrm>
            <a:custGeom>
              <a:avLst/>
              <a:gdLst>
                <a:gd name="connsiteX0" fmla="*/ 0 w 5824841"/>
                <a:gd name="connsiteY0" fmla="*/ 0 h 12700"/>
                <a:gd name="connsiteX1" fmla="*/ 5824842 w 5824841"/>
                <a:gd name="connsiteY1" fmla="*/ 0 h 12700"/>
              </a:gdLst>
              <a:ahLst/>
              <a:cxnLst>
                <a:cxn ang="0">
                  <a:pos x="connsiteX0" y="connsiteY0"/>
                </a:cxn>
                <a:cxn ang="0">
                  <a:pos x="connsiteX1" y="connsiteY1"/>
                </a:cxn>
              </a:cxnLst>
              <a:rect l="l" t="t" r="r" b="b"/>
              <a:pathLst>
                <a:path w="5824841" h="12700">
                  <a:moveTo>
                    <a:pt x="0" y="0"/>
                  </a:moveTo>
                  <a:lnTo>
                    <a:pt x="5824842" y="0"/>
                  </a:lnTo>
                </a:path>
              </a:pathLst>
            </a:custGeom>
            <a:ln w="5459" cap="flat">
              <a:solidFill>
                <a:srgbClr val="000000"/>
              </a:solidFill>
              <a:prstDash val="solid"/>
              <a:miter/>
            </a:ln>
          </p:spPr>
          <p:txBody>
            <a:bodyPr rtlCol="0" anchor="ctr"/>
            <a:lstStyle/>
            <a:p>
              <a:pPr defTabSz="914034">
                <a:defRPr/>
              </a:pPr>
              <a:endParaRPr kumimoji="1" lang="ja-JP" altLang="en-US" sz="1799">
                <a:solidFill>
                  <a:prstClr val="black"/>
                </a:solidFill>
                <a:latin typeface="HGPｺﾞｼｯｸE" panose="020B0900000000000000" pitchFamily="50" charset="-128"/>
                <a:ea typeface="HGPｺﾞｼｯｸE" panose="020B0900000000000000" pitchFamily="50" charset="-128"/>
              </a:endParaRPr>
            </a:p>
          </p:txBody>
        </p:sp>
        <p:sp>
          <p:nvSpPr>
            <p:cNvPr id="56" name="テキスト ボックス 55">
              <a:extLst>
                <a:ext uri="{FF2B5EF4-FFF2-40B4-BE49-F238E27FC236}">
                  <a16:creationId xmlns:a16="http://schemas.microsoft.com/office/drawing/2014/main" id="{C89A296D-508E-437D-9678-E18A1015AFA4}"/>
                </a:ext>
              </a:extLst>
            </p:cNvPr>
            <p:cNvSpPr txBox="1"/>
            <p:nvPr/>
          </p:nvSpPr>
          <p:spPr>
            <a:xfrm>
              <a:off x="777408" y="8715070"/>
              <a:ext cx="1657591" cy="253916"/>
            </a:xfrm>
            <a:prstGeom prst="rect">
              <a:avLst/>
            </a:prstGeom>
            <a:noFill/>
          </p:spPr>
          <p:txBody>
            <a:bodyPr wrap="square" rtlCol="0">
              <a:spAutoFit/>
            </a:bodyPr>
            <a:lstStyle/>
            <a:p>
              <a:pPr defTabSz="914034">
                <a:defRPr/>
              </a:pPr>
              <a:r>
                <a:rPr kumimoji="1" lang="ja-JP" altLang="en-US" sz="1050" dirty="0">
                  <a:solidFill>
                    <a:srgbClr val="405F89"/>
                  </a:solidFill>
                  <a:latin typeface="HGPｺﾞｼｯｸE" panose="020B0900000000000000" pitchFamily="50" charset="-128"/>
                  <a:ea typeface="HGPｺﾞｼｯｸE" panose="020B0900000000000000" pitchFamily="50" charset="-128"/>
                </a:rPr>
                <a:t>■アドバイザー</a:t>
              </a:r>
            </a:p>
          </p:txBody>
        </p:sp>
        <p:sp>
          <p:nvSpPr>
            <p:cNvPr id="57" name="テキスト ボックス 56">
              <a:extLst>
                <a:ext uri="{FF2B5EF4-FFF2-40B4-BE49-F238E27FC236}">
                  <a16:creationId xmlns:a16="http://schemas.microsoft.com/office/drawing/2014/main" id="{60F557CA-DE6C-46ED-9029-EAB8D2B76D87}"/>
                </a:ext>
              </a:extLst>
            </p:cNvPr>
            <p:cNvSpPr txBox="1"/>
            <p:nvPr/>
          </p:nvSpPr>
          <p:spPr>
            <a:xfrm>
              <a:off x="774741" y="8920011"/>
              <a:ext cx="3028410" cy="496033"/>
            </a:xfrm>
            <a:prstGeom prst="rect">
              <a:avLst/>
            </a:prstGeom>
            <a:noFill/>
          </p:spPr>
          <p:txBody>
            <a:bodyPr wrap="square" rtlCol="0">
              <a:spAutoFit/>
            </a:bodyPr>
            <a:lstStyle/>
            <a:p>
              <a:pPr defTabSz="914034">
                <a:lnSpc>
                  <a:spcPct val="110000"/>
                </a:lnSpc>
                <a:defRPr/>
              </a:pPr>
              <a:r>
                <a:rPr kumimoji="1" lang="zh-CN" altLang="en-US" sz="1269" dirty="0">
                  <a:solidFill>
                    <a:prstClr val="black"/>
                  </a:solidFill>
                  <a:latin typeface="HGPｺﾞｼｯｸE" panose="020B0900000000000000" pitchFamily="50" charset="-128"/>
                  <a:ea typeface="HGPｺﾞｼｯｸE" panose="020B0900000000000000" pitchFamily="50" charset="-128"/>
                </a:rPr>
                <a:t>井田 義</a:t>
              </a:r>
              <a:r>
                <a:rPr kumimoji="1" lang="ja-JP" altLang="en-US" sz="1269" dirty="0">
                  <a:solidFill>
                    <a:prstClr val="black"/>
                  </a:solidFill>
                  <a:latin typeface="HGPｺﾞｼｯｸE" panose="020B0900000000000000" pitchFamily="50" charset="-128"/>
                  <a:ea typeface="HGPｺﾞｼｯｸE" panose="020B0900000000000000" pitchFamily="50" charset="-128"/>
                </a:rPr>
                <a:t>宏</a:t>
              </a:r>
              <a:r>
                <a:rPr kumimoji="1" lang="en-US" altLang="ja-JP" sz="1269" dirty="0">
                  <a:solidFill>
                    <a:prstClr val="black"/>
                  </a:solidFill>
                  <a:latin typeface="HGPｺﾞｼｯｸE" panose="020B0900000000000000" pitchFamily="50" charset="-128"/>
                  <a:ea typeface="HGPｺﾞｼｯｸE" panose="020B0900000000000000" pitchFamily="50" charset="-128"/>
                </a:rPr>
                <a:t>	</a:t>
              </a:r>
              <a:r>
                <a:rPr kumimoji="1" lang="en-US" altLang="zh-CN" sz="950" dirty="0">
                  <a:solidFill>
                    <a:prstClr val="black"/>
                  </a:solidFill>
                  <a:latin typeface="HGPｺﾞｼｯｸE" panose="020B0900000000000000" pitchFamily="50" charset="-128"/>
                  <a:ea typeface="HGPｺﾞｼｯｸE" panose="020B0900000000000000" pitchFamily="50" charset="-128"/>
                </a:rPr>
                <a:t>(</a:t>
              </a:r>
              <a:r>
                <a:rPr kumimoji="1" lang="zh-CN" altLang="en-US" sz="950" dirty="0">
                  <a:solidFill>
                    <a:prstClr val="black"/>
                  </a:solidFill>
                  <a:latin typeface="HGPｺﾞｼｯｸE" panose="020B0900000000000000" pitchFamily="50" charset="-128"/>
                  <a:ea typeface="HGPｺﾞｼｯｸE" panose="020B0900000000000000" pitchFamily="50" charset="-128"/>
                </a:rPr>
                <a:t>静岡医療科学専門大学校</a:t>
              </a:r>
              <a:r>
                <a:rPr kumimoji="1" lang="en-US" altLang="zh-CN" sz="950" dirty="0">
                  <a:solidFill>
                    <a:prstClr val="black"/>
                  </a:solidFill>
                  <a:latin typeface="HGPｺﾞｼｯｸE" panose="020B0900000000000000" pitchFamily="50" charset="-128"/>
                  <a:ea typeface="HGPｺﾞｼｯｸE" panose="020B0900000000000000" pitchFamily="50" charset="-128"/>
                </a:rPr>
                <a:t>)</a:t>
              </a:r>
            </a:p>
            <a:p>
              <a:pPr defTabSz="914034">
                <a:lnSpc>
                  <a:spcPct val="110000"/>
                </a:lnSpc>
                <a:defRPr/>
              </a:pPr>
              <a:r>
                <a:rPr kumimoji="1" lang="zh-CN" altLang="en-US" sz="1269" dirty="0">
                  <a:solidFill>
                    <a:prstClr val="black"/>
                  </a:solidFill>
                  <a:latin typeface="HGPｺﾞｼｯｸE" panose="020B0900000000000000" pitchFamily="50" charset="-128"/>
                  <a:ea typeface="HGPｺﾞｼｯｸE" panose="020B0900000000000000" pitchFamily="50" charset="-128"/>
                </a:rPr>
                <a:t>木暮 陽介</a:t>
              </a:r>
              <a:r>
                <a:rPr kumimoji="1" lang="en-US" altLang="zh-CN" sz="1269" dirty="0">
                  <a:solidFill>
                    <a:prstClr val="black"/>
                  </a:solidFill>
                  <a:latin typeface="HGPｺﾞｼｯｸE" panose="020B0900000000000000" pitchFamily="50" charset="-128"/>
                  <a:ea typeface="HGPｺﾞｼｯｸE" panose="020B0900000000000000" pitchFamily="50" charset="-128"/>
                </a:rPr>
                <a:t>	</a:t>
              </a:r>
              <a:r>
                <a:rPr kumimoji="1" lang="en-US" altLang="zh-CN" sz="950" dirty="0">
                  <a:solidFill>
                    <a:prstClr val="black"/>
                  </a:solidFill>
                  <a:latin typeface="HGPｺﾞｼｯｸE" panose="020B0900000000000000" pitchFamily="50" charset="-128"/>
                  <a:ea typeface="HGPｺﾞｼｯｸE" panose="020B0900000000000000" pitchFamily="50" charset="-128"/>
                </a:rPr>
                <a:t>(</a:t>
              </a:r>
              <a:r>
                <a:rPr kumimoji="1" lang="zh-CN" altLang="en-US" sz="950" dirty="0">
                  <a:solidFill>
                    <a:prstClr val="black"/>
                  </a:solidFill>
                  <a:latin typeface="HGPｺﾞｼｯｸE" panose="020B0900000000000000" pitchFamily="50" charset="-128"/>
                  <a:ea typeface="HGPｺﾞｼｯｸE" panose="020B0900000000000000" pitchFamily="50" charset="-128"/>
                </a:rPr>
                <a:t>順天堂大学医学部附属順天堂医院</a:t>
              </a:r>
              <a:r>
                <a:rPr kumimoji="1" lang="en-US" altLang="zh-CN" sz="950" dirty="0">
                  <a:solidFill>
                    <a:prstClr val="black"/>
                  </a:solidFill>
                  <a:latin typeface="HGPｺﾞｼｯｸE" panose="020B0900000000000000" pitchFamily="50" charset="-128"/>
                  <a:ea typeface="HGPｺﾞｼｯｸE" panose="020B0900000000000000" pitchFamily="50" charset="-128"/>
                </a:rPr>
                <a:t>)</a:t>
              </a:r>
              <a:endParaRPr kumimoji="1" lang="ja-JP" altLang="en-US" sz="950" dirty="0">
                <a:solidFill>
                  <a:prstClr val="black"/>
                </a:solidFill>
                <a:latin typeface="HGPｺﾞｼｯｸE" panose="020B0900000000000000" pitchFamily="50" charset="-128"/>
                <a:ea typeface="HGPｺﾞｼｯｸE" panose="020B0900000000000000" pitchFamily="50" charset="-128"/>
              </a:endParaRPr>
            </a:p>
          </p:txBody>
        </p:sp>
        <p:sp>
          <p:nvSpPr>
            <p:cNvPr id="58" name="テキスト ボックス 57">
              <a:extLst>
                <a:ext uri="{FF2B5EF4-FFF2-40B4-BE49-F238E27FC236}">
                  <a16:creationId xmlns:a16="http://schemas.microsoft.com/office/drawing/2014/main" id="{112ACD0D-C039-400F-98BE-B6147A057790}"/>
                </a:ext>
              </a:extLst>
            </p:cNvPr>
            <p:cNvSpPr txBox="1"/>
            <p:nvPr/>
          </p:nvSpPr>
          <p:spPr>
            <a:xfrm>
              <a:off x="3659995" y="8920011"/>
              <a:ext cx="3303506" cy="496033"/>
            </a:xfrm>
            <a:prstGeom prst="rect">
              <a:avLst/>
            </a:prstGeom>
            <a:noFill/>
          </p:spPr>
          <p:txBody>
            <a:bodyPr wrap="square" rtlCol="0">
              <a:spAutoFit/>
            </a:bodyPr>
            <a:lstStyle/>
            <a:p>
              <a:pPr defTabSz="914034">
                <a:lnSpc>
                  <a:spcPct val="110000"/>
                </a:lnSpc>
                <a:defRPr/>
              </a:pPr>
              <a:r>
                <a:rPr kumimoji="1" lang="zh-CN" altLang="en-US" sz="1269" dirty="0">
                  <a:solidFill>
                    <a:prstClr val="black"/>
                  </a:solidFill>
                  <a:latin typeface="HGPｺﾞｼｯｸE" panose="020B0900000000000000" pitchFamily="50" charset="-128"/>
                  <a:ea typeface="HGPｺﾞｼｯｸE" panose="020B0900000000000000" pitchFamily="50" charset="-128"/>
                </a:rPr>
                <a:t>佐野 始也</a:t>
              </a:r>
              <a:r>
                <a:rPr kumimoji="1" lang="en-US" altLang="zh-CN" sz="1269" dirty="0">
                  <a:solidFill>
                    <a:prstClr val="black"/>
                  </a:solidFill>
                  <a:latin typeface="HGPｺﾞｼｯｸE" panose="020B0900000000000000" pitchFamily="50" charset="-128"/>
                  <a:ea typeface="HGPｺﾞｼｯｸE" panose="020B0900000000000000" pitchFamily="50" charset="-128"/>
                </a:rPr>
                <a:t>	</a:t>
              </a:r>
              <a:r>
                <a:rPr kumimoji="1" lang="en-US" altLang="zh-TW" sz="950" dirty="0">
                  <a:solidFill>
                    <a:prstClr val="black"/>
                  </a:solidFill>
                  <a:latin typeface="HGPｺﾞｼｯｸE" panose="020B0900000000000000" pitchFamily="50" charset="-128"/>
                  <a:ea typeface="HGPｺﾞｼｯｸE" panose="020B0900000000000000" pitchFamily="50" charset="-128"/>
                </a:rPr>
                <a:t>(</a:t>
              </a:r>
              <a:r>
                <a:rPr kumimoji="1" lang="zh-TW" altLang="en-US" sz="950" dirty="0">
                  <a:solidFill>
                    <a:prstClr val="black"/>
                  </a:solidFill>
                  <a:latin typeface="HGPｺﾞｼｯｸE" panose="020B0900000000000000" pitchFamily="50" charset="-128"/>
                  <a:ea typeface="HGPｺﾞｼｯｸE" panose="020B0900000000000000" pitchFamily="50" charset="-128"/>
                </a:rPr>
                <a:t>高瀬記念病院</a:t>
              </a:r>
              <a:r>
                <a:rPr kumimoji="1" lang="en-US" altLang="zh-TW" sz="950" dirty="0">
                  <a:solidFill>
                    <a:prstClr val="black"/>
                  </a:solidFill>
                  <a:latin typeface="HGPｺﾞｼｯｸE" panose="020B0900000000000000" pitchFamily="50" charset="-128"/>
                  <a:ea typeface="HGPｺﾞｼｯｸE" panose="020B0900000000000000" pitchFamily="50" charset="-128"/>
                </a:rPr>
                <a:t>)</a:t>
              </a:r>
              <a:endParaRPr kumimoji="1" lang="en-US" altLang="zh-CN" sz="950" dirty="0">
                <a:solidFill>
                  <a:prstClr val="black"/>
                </a:solidFill>
                <a:latin typeface="HGPｺﾞｼｯｸE" panose="020B0900000000000000" pitchFamily="50" charset="-128"/>
                <a:ea typeface="HGPｺﾞｼｯｸE" panose="020B0900000000000000" pitchFamily="50" charset="-128"/>
              </a:endParaRPr>
            </a:p>
            <a:p>
              <a:pPr defTabSz="914034">
                <a:lnSpc>
                  <a:spcPct val="110000"/>
                </a:lnSpc>
                <a:defRPr/>
              </a:pPr>
              <a:r>
                <a:rPr kumimoji="1" lang="zh-CN" altLang="en-US" sz="1269" dirty="0">
                  <a:solidFill>
                    <a:prstClr val="black"/>
                  </a:solidFill>
                  <a:latin typeface="HGPｺﾞｼｯｸE" panose="020B0900000000000000" pitchFamily="50" charset="-128"/>
                  <a:ea typeface="HGPｺﾞｼｯｸE" panose="020B0900000000000000" pitchFamily="50" charset="-128"/>
                </a:rPr>
                <a:t>真鍋 徳子</a:t>
              </a:r>
              <a:r>
                <a:rPr kumimoji="1" lang="en-US" altLang="zh-CN" sz="1269" dirty="0">
                  <a:solidFill>
                    <a:prstClr val="black"/>
                  </a:solidFill>
                  <a:latin typeface="HGPｺﾞｼｯｸE" panose="020B0900000000000000" pitchFamily="50" charset="-128"/>
                  <a:ea typeface="HGPｺﾞｼｯｸE" panose="020B0900000000000000" pitchFamily="50" charset="-128"/>
                </a:rPr>
                <a:t>	</a:t>
              </a:r>
              <a:r>
                <a:rPr kumimoji="1" lang="en-US" altLang="ja-JP" sz="950" dirty="0">
                  <a:solidFill>
                    <a:prstClr val="black"/>
                  </a:solidFill>
                  <a:latin typeface="HGPｺﾞｼｯｸE" panose="020B0900000000000000" pitchFamily="50" charset="-128"/>
                  <a:ea typeface="HGPｺﾞｼｯｸE" panose="020B0900000000000000" pitchFamily="50" charset="-128"/>
                </a:rPr>
                <a:t>(</a:t>
              </a:r>
              <a:r>
                <a:rPr kumimoji="1" lang="ja-JP" altLang="en-US" sz="950" dirty="0">
                  <a:solidFill>
                    <a:prstClr val="black"/>
                  </a:solidFill>
                  <a:latin typeface="HGPｺﾞｼｯｸE" panose="020B0900000000000000" pitchFamily="50" charset="-128"/>
                  <a:ea typeface="HGPｺﾞｼｯｸE" panose="020B0900000000000000" pitchFamily="50" charset="-128"/>
                </a:rPr>
                <a:t>自治医科大学附属さいたま医療センター</a:t>
              </a:r>
              <a:r>
                <a:rPr kumimoji="1" lang="en-US" altLang="ja-JP" sz="950" dirty="0">
                  <a:solidFill>
                    <a:prstClr val="black"/>
                  </a:solidFill>
                  <a:latin typeface="HGPｺﾞｼｯｸE" panose="020B0900000000000000" pitchFamily="50" charset="-128"/>
                  <a:ea typeface="HGPｺﾞｼｯｸE" panose="020B0900000000000000" pitchFamily="50" charset="-128"/>
                </a:rPr>
                <a:t>)</a:t>
              </a:r>
              <a:endParaRPr kumimoji="1" lang="ja-JP" altLang="en-US" sz="950" dirty="0">
                <a:solidFill>
                  <a:prstClr val="black"/>
                </a:solidFill>
                <a:latin typeface="HGPｺﾞｼｯｸE" panose="020B0900000000000000" pitchFamily="50" charset="-128"/>
                <a:ea typeface="HGPｺﾞｼｯｸE" panose="020B0900000000000000" pitchFamily="50" charset="-128"/>
              </a:endParaRPr>
            </a:p>
          </p:txBody>
        </p:sp>
        <p:sp>
          <p:nvSpPr>
            <p:cNvPr id="59" name="テキスト ボックス 58">
              <a:extLst>
                <a:ext uri="{FF2B5EF4-FFF2-40B4-BE49-F238E27FC236}">
                  <a16:creationId xmlns:a16="http://schemas.microsoft.com/office/drawing/2014/main" id="{176A75CF-B57C-40D0-B833-D58386B18138}"/>
                </a:ext>
              </a:extLst>
            </p:cNvPr>
            <p:cNvSpPr txBox="1"/>
            <p:nvPr/>
          </p:nvSpPr>
          <p:spPr>
            <a:xfrm>
              <a:off x="777409" y="7567739"/>
              <a:ext cx="848097" cy="253916"/>
            </a:xfrm>
            <a:prstGeom prst="rect">
              <a:avLst/>
            </a:prstGeom>
            <a:noFill/>
          </p:spPr>
          <p:txBody>
            <a:bodyPr wrap="square" rtlCol="0">
              <a:spAutoFit/>
            </a:bodyPr>
            <a:lstStyle/>
            <a:p>
              <a:pPr defTabSz="914034">
                <a:defRPr/>
              </a:pPr>
              <a:r>
                <a:rPr kumimoji="1" lang="ja-JP" altLang="en-US" sz="1050" dirty="0">
                  <a:solidFill>
                    <a:srgbClr val="405F89"/>
                  </a:solidFill>
                  <a:latin typeface="HGPｺﾞｼｯｸE" panose="020B0900000000000000" pitchFamily="50" charset="-128"/>
                  <a:ea typeface="HGPｺﾞｼｯｸE" panose="020B0900000000000000" pitchFamily="50" charset="-128"/>
                </a:rPr>
                <a:t>■世話人</a:t>
              </a:r>
            </a:p>
          </p:txBody>
        </p:sp>
        <p:sp>
          <p:nvSpPr>
            <p:cNvPr id="60" name="テキスト ボックス 59">
              <a:extLst>
                <a:ext uri="{FF2B5EF4-FFF2-40B4-BE49-F238E27FC236}">
                  <a16:creationId xmlns:a16="http://schemas.microsoft.com/office/drawing/2014/main" id="{817F5526-BC28-4D55-AB21-C786EA1D7325}"/>
                </a:ext>
              </a:extLst>
            </p:cNvPr>
            <p:cNvSpPr txBox="1"/>
            <p:nvPr/>
          </p:nvSpPr>
          <p:spPr>
            <a:xfrm>
              <a:off x="774740" y="7772680"/>
              <a:ext cx="3028411" cy="926023"/>
            </a:xfrm>
            <a:prstGeom prst="rect">
              <a:avLst/>
            </a:prstGeom>
            <a:noFill/>
          </p:spPr>
          <p:txBody>
            <a:bodyPr wrap="square" rtlCol="0">
              <a:spAutoFit/>
            </a:bodyPr>
            <a:lstStyle/>
            <a:p>
              <a:pPr defTabSz="914034">
                <a:lnSpc>
                  <a:spcPct val="110000"/>
                </a:lnSpc>
                <a:defRPr/>
              </a:pPr>
              <a:r>
                <a:rPr kumimoji="1" lang="ja-JP" altLang="en-US" sz="1269" dirty="0">
                  <a:solidFill>
                    <a:prstClr val="black"/>
                  </a:solidFill>
                  <a:latin typeface="HGPｺﾞｼｯｸE" panose="020B0900000000000000" pitchFamily="50" charset="-128"/>
                  <a:ea typeface="HGPｺﾞｼｯｸE" panose="020B0900000000000000" pitchFamily="50" charset="-128"/>
                </a:rPr>
                <a:t>坂本 和翔</a:t>
              </a:r>
              <a:r>
                <a:rPr kumimoji="1" lang="en-US" altLang="ja-JP" sz="1269" dirty="0">
                  <a:solidFill>
                    <a:prstClr val="black"/>
                  </a:solidFill>
                  <a:latin typeface="HGPｺﾞｼｯｸE" panose="020B0900000000000000" pitchFamily="50" charset="-128"/>
                  <a:ea typeface="HGPｺﾞｼｯｸE" panose="020B0900000000000000" pitchFamily="50" charset="-128"/>
                </a:rPr>
                <a:t>	</a:t>
              </a:r>
              <a:r>
                <a:rPr kumimoji="1" lang="ja-JP" altLang="en-US" sz="950" dirty="0">
                  <a:solidFill>
                    <a:prstClr val="black"/>
                  </a:solidFill>
                  <a:latin typeface="HGPｺﾞｼｯｸE" panose="020B0900000000000000" pitchFamily="50" charset="-128"/>
                  <a:ea typeface="HGPｺﾞｼｯｸE" panose="020B0900000000000000" pitchFamily="50" charset="-128"/>
                </a:rPr>
                <a:t>（小倉記念病院）</a:t>
              </a:r>
              <a:endParaRPr kumimoji="1" lang="en-US" altLang="ja-JP" sz="1269" dirty="0">
                <a:solidFill>
                  <a:prstClr val="black"/>
                </a:solidFill>
                <a:latin typeface="HGPｺﾞｼｯｸE" panose="020B0900000000000000" pitchFamily="50" charset="-128"/>
                <a:ea typeface="HGPｺﾞｼｯｸE" panose="020B0900000000000000" pitchFamily="50" charset="-128"/>
              </a:endParaRPr>
            </a:p>
            <a:p>
              <a:pPr defTabSz="914034">
                <a:lnSpc>
                  <a:spcPct val="110000"/>
                </a:lnSpc>
                <a:defRPr/>
              </a:pPr>
              <a:r>
                <a:rPr kumimoji="1" lang="ja-JP" altLang="en-US" sz="1269" dirty="0">
                  <a:solidFill>
                    <a:prstClr val="black"/>
                  </a:solidFill>
                  <a:latin typeface="HGPｺﾞｼｯｸE" panose="020B0900000000000000" pitchFamily="50" charset="-128"/>
                  <a:ea typeface="HGPｺﾞｼｯｸE" panose="020B0900000000000000" pitchFamily="50" charset="-128"/>
                </a:rPr>
                <a:t>佐々木 文昭</a:t>
              </a:r>
              <a:r>
                <a:rPr kumimoji="1" lang="en-US" altLang="ja-JP" sz="1269" dirty="0">
                  <a:solidFill>
                    <a:prstClr val="black"/>
                  </a:solidFill>
                  <a:latin typeface="HGPｺﾞｼｯｸE" panose="020B0900000000000000" pitchFamily="50" charset="-128"/>
                  <a:ea typeface="HGPｺﾞｼｯｸE" panose="020B0900000000000000" pitchFamily="50" charset="-128"/>
                </a:rPr>
                <a:t>	</a:t>
              </a:r>
              <a:r>
                <a:rPr kumimoji="1" lang="ja-JP" altLang="en-US" sz="950" dirty="0">
                  <a:solidFill>
                    <a:prstClr val="black"/>
                  </a:solidFill>
                  <a:latin typeface="HGPｺﾞｼｯｸE" panose="020B0900000000000000" pitchFamily="50" charset="-128"/>
                  <a:ea typeface="HGPｺﾞｼｯｸE" panose="020B0900000000000000" pitchFamily="50" charset="-128"/>
                </a:rPr>
                <a:t>（秋田県立循環器・脳脊髄センター）</a:t>
              </a:r>
              <a:endParaRPr kumimoji="1" lang="en-US" altLang="zh-CN" sz="950" dirty="0">
                <a:solidFill>
                  <a:prstClr val="black"/>
                </a:solidFill>
                <a:latin typeface="HGPｺﾞｼｯｸE" panose="020B0900000000000000" pitchFamily="50" charset="-128"/>
                <a:ea typeface="HGPｺﾞｼｯｸE" panose="020B0900000000000000" pitchFamily="50" charset="-128"/>
              </a:endParaRPr>
            </a:p>
            <a:p>
              <a:pPr defTabSz="914034">
                <a:lnSpc>
                  <a:spcPct val="110000"/>
                </a:lnSpc>
                <a:defRPr/>
              </a:pPr>
              <a:r>
                <a:rPr kumimoji="1" lang="zh-CN" altLang="en-US" sz="1269" dirty="0">
                  <a:solidFill>
                    <a:prstClr val="black"/>
                  </a:solidFill>
                  <a:latin typeface="HGPｺﾞｼｯｸE" panose="020B0900000000000000" pitchFamily="50" charset="-128"/>
                  <a:ea typeface="HGPｺﾞｼｯｸE" panose="020B0900000000000000" pitchFamily="50" charset="-128"/>
                </a:rPr>
                <a:t>佐藤 英幸</a:t>
              </a:r>
              <a:r>
                <a:rPr kumimoji="1" lang="en-US" altLang="zh-CN" sz="1269" dirty="0">
                  <a:solidFill>
                    <a:prstClr val="black"/>
                  </a:solidFill>
                  <a:latin typeface="HGPｺﾞｼｯｸE" panose="020B0900000000000000" pitchFamily="50" charset="-128"/>
                  <a:ea typeface="HGPｺﾞｼｯｸE" panose="020B0900000000000000" pitchFamily="50" charset="-128"/>
                </a:rPr>
                <a:t>	</a:t>
              </a:r>
              <a:r>
                <a:rPr kumimoji="1" lang="en-US" altLang="zh-CN" sz="950" dirty="0">
                  <a:solidFill>
                    <a:prstClr val="black"/>
                  </a:solidFill>
                  <a:latin typeface="HGPｺﾞｼｯｸE" panose="020B0900000000000000" pitchFamily="50" charset="-128"/>
                  <a:ea typeface="HGPｺﾞｼｯｸE" panose="020B0900000000000000" pitchFamily="50" charset="-128"/>
                </a:rPr>
                <a:t>(</a:t>
              </a:r>
              <a:r>
                <a:rPr kumimoji="1" lang="zh-CN" altLang="en-US" sz="950" dirty="0">
                  <a:solidFill>
                    <a:prstClr val="black"/>
                  </a:solidFill>
                  <a:latin typeface="HGPｺﾞｼｯｸE" panose="020B0900000000000000" pitchFamily="50" charset="-128"/>
                  <a:ea typeface="HGPｺﾞｼｯｸE" panose="020B0900000000000000" pitchFamily="50" charset="-128"/>
                </a:rPr>
                <a:t>順天堂大学医学部附属順天堂医院</a:t>
              </a:r>
              <a:r>
                <a:rPr kumimoji="1" lang="en-US" altLang="zh-CN" sz="950" dirty="0">
                  <a:solidFill>
                    <a:prstClr val="black"/>
                  </a:solidFill>
                  <a:latin typeface="HGPｺﾞｼｯｸE" panose="020B0900000000000000" pitchFamily="50" charset="-128"/>
                  <a:ea typeface="HGPｺﾞｼｯｸE" panose="020B0900000000000000" pitchFamily="50" charset="-128"/>
                </a:rPr>
                <a:t>)</a:t>
              </a:r>
            </a:p>
            <a:p>
              <a:pPr defTabSz="914034">
                <a:lnSpc>
                  <a:spcPct val="110000"/>
                </a:lnSpc>
                <a:defRPr/>
              </a:pPr>
              <a:r>
                <a:rPr kumimoji="1" lang="zh-CN" altLang="en-US" sz="1269" dirty="0">
                  <a:solidFill>
                    <a:prstClr val="black"/>
                  </a:solidFill>
                  <a:latin typeface="HGPｺﾞｼｯｸE" panose="020B0900000000000000" pitchFamily="50" charset="-128"/>
                  <a:ea typeface="HGPｺﾞｼｯｸE" panose="020B0900000000000000" pitchFamily="50" charset="-128"/>
                </a:rPr>
                <a:t>高柳 知也</a:t>
              </a:r>
              <a:r>
                <a:rPr kumimoji="1" lang="en-US" altLang="zh-CN" sz="1269" dirty="0">
                  <a:solidFill>
                    <a:prstClr val="black"/>
                  </a:solidFill>
                  <a:latin typeface="HGPｺﾞｼｯｸE" panose="020B0900000000000000" pitchFamily="50" charset="-128"/>
                  <a:ea typeface="HGPｺﾞｼｯｸE" panose="020B0900000000000000" pitchFamily="50" charset="-128"/>
                </a:rPr>
                <a:t>	</a:t>
              </a:r>
              <a:r>
                <a:rPr kumimoji="1" lang="en-US" altLang="zh-TW" sz="950" dirty="0">
                  <a:solidFill>
                    <a:prstClr val="black"/>
                  </a:solidFill>
                  <a:latin typeface="HGPｺﾞｼｯｸE" panose="020B0900000000000000" pitchFamily="50" charset="-128"/>
                  <a:ea typeface="HGPｺﾞｼｯｸE" panose="020B0900000000000000" pitchFamily="50" charset="-128"/>
                </a:rPr>
                <a:t>(</a:t>
              </a:r>
              <a:r>
                <a:rPr kumimoji="1" lang="zh-TW" altLang="en-US" sz="950" dirty="0">
                  <a:solidFill>
                    <a:prstClr val="black"/>
                  </a:solidFill>
                  <a:latin typeface="HGPｺﾞｼｯｸE" panose="020B0900000000000000" pitchFamily="50" charset="-128"/>
                  <a:ea typeface="HGPｺﾞｼｯｸE" panose="020B0900000000000000" pitchFamily="50" charset="-128"/>
                </a:rPr>
                <a:t>高瀬記念病院</a:t>
              </a:r>
              <a:r>
                <a:rPr kumimoji="1" lang="en-US" altLang="zh-TW" sz="950" dirty="0">
                  <a:solidFill>
                    <a:prstClr val="black"/>
                  </a:solidFill>
                  <a:latin typeface="HGPｺﾞｼｯｸE" panose="020B0900000000000000" pitchFamily="50" charset="-128"/>
                  <a:ea typeface="HGPｺﾞｼｯｸE" panose="020B0900000000000000" pitchFamily="50" charset="-128"/>
                </a:rPr>
                <a:t>)</a:t>
              </a:r>
            </a:p>
          </p:txBody>
        </p:sp>
        <p:sp>
          <p:nvSpPr>
            <p:cNvPr id="61" name="テキスト ボックス 60">
              <a:extLst>
                <a:ext uri="{FF2B5EF4-FFF2-40B4-BE49-F238E27FC236}">
                  <a16:creationId xmlns:a16="http://schemas.microsoft.com/office/drawing/2014/main" id="{52A29821-AA45-4BE1-A916-F99CAE83316D}"/>
                </a:ext>
              </a:extLst>
            </p:cNvPr>
            <p:cNvSpPr txBox="1"/>
            <p:nvPr/>
          </p:nvSpPr>
          <p:spPr>
            <a:xfrm>
              <a:off x="3681255" y="7562942"/>
              <a:ext cx="3187097" cy="1141018"/>
            </a:xfrm>
            <a:prstGeom prst="rect">
              <a:avLst/>
            </a:prstGeom>
            <a:noFill/>
          </p:spPr>
          <p:txBody>
            <a:bodyPr wrap="square" rtlCol="0">
              <a:spAutoFit/>
            </a:bodyPr>
            <a:lstStyle/>
            <a:p>
              <a:pPr defTabSz="914034">
                <a:lnSpc>
                  <a:spcPct val="110000"/>
                </a:lnSpc>
                <a:defRPr/>
              </a:pPr>
              <a:r>
                <a:rPr kumimoji="1" lang="zh-CN" altLang="en-US" sz="1269" dirty="0">
                  <a:solidFill>
                    <a:prstClr val="black"/>
                  </a:solidFill>
                  <a:latin typeface="HGPｺﾞｼｯｸE" panose="020B0900000000000000" pitchFamily="50" charset="-128"/>
                  <a:ea typeface="HGPｺﾞｼｯｸE" panose="020B0900000000000000" pitchFamily="50" charset="-128"/>
                </a:rPr>
                <a:t>綱木 達哉</a:t>
              </a:r>
              <a:r>
                <a:rPr kumimoji="1" lang="en-US" altLang="zh-CN" sz="1269" dirty="0">
                  <a:solidFill>
                    <a:prstClr val="black"/>
                  </a:solidFill>
                  <a:latin typeface="HGPｺﾞｼｯｸE" panose="020B0900000000000000" pitchFamily="50" charset="-128"/>
                  <a:ea typeface="HGPｺﾞｼｯｸE" panose="020B0900000000000000" pitchFamily="50" charset="-128"/>
                </a:rPr>
                <a:t>	</a:t>
              </a:r>
              <a:r>
                <a:rPr kumimoji="1" lang="en-US" altLang="ja-JP" sz="950" dirty="0">
                  <a:solidFill>
                    <a:prstClr val="black"/>
                  </a:solidFill>
                  <a:latin typeface="HGPｺﾞｼｯｸE" panose="020B0900000000000000" pitchFamily="50" charset="-128"/>
                  <a:ea typeface="HGPｺﾞｼｯｸE" panose="020B0900000000000000" pitchFamily="50" charset="-128"/>
                </a:rPr>
                <a:t>(</a:t>
              </a:r>
              <a:r>
                <a:rPr kumimoji="1" lang="ja-JP" altLang="en-US" sz="950" dirty="0">
                  <a:solidFill>
                    <a:prstClr val="black"/>
                  </a:solidFill>
                  <a:latin typeface="HGPｺﾞｼｯｸE" panose="020B0900000000000000" pitchFamily="50" charset="-128"/>
                  <a:ea typeface="HGPｺﾞｼｯｸE" panose="020B0900000000000000" pitchFamily="50" charset="-128"/>
                </a:rPr>
                <a:t>豊橋ハートセンター</a:t>
              </a:r>
              <a:r>
                <a:rPr kumimoji="1" lang="en-US" altLang="ja-JP" sz="950" dirty="0">
                  <a:solidFill>
                    <a:prstClr val="black"/>
                  </a:solidFill>
                  <a:latin typeface="HGPｺﾞｼｯｸE" panose="020B0900000000000000" pitchFamily="50" charset="-128"/>
                  <a:ea typeface="HGPｺﾞｼｯｸE" panose="020B0900000000000000" pitchFamily="50" charset="-128"/>
                </a:rPr>
                <a:t>)</a:t>
              </a:r>
            </a:p>
            <a:p>
              <a:pPr defTabSz="914034">
                <a:lnSpc>
                  <a:spcPct val="110000"/>
                </a:lnSpc>
                <a:defRPr/>
              </a:pPr>
              <a:r>
                <a:rPr kumimoji="1" lang="zh-CN" altLang="en-US" sz="1269" dirty="0">
                  <a:solidFill>
                    <a:prstClr val="black"/>
                  </a:solidFill>
                  <a:latin typeface="HGPｺﾞｼｯｸE" panose="020B0900000000000000" pitchFamily="50" charset="-128"/>
                  <a:ea typeface="HGPｺﾞｼｯｸE" panose="020B0900000000000000" pitchFamily="50" charset="-128"/>
                </a:rPr>
                <a:t>西</a:t>
              </a:r>
              <a:r>
                <a:rPr kumimoji="1" lang="ja-JP" altLang="en-US" sz="1269" dirty="0">
                  <a:solidFill>
                    <a:prstClr val="black"/>
                  </a:solidFill>
                  <a:latin typeface="HGPｺﾞｼｯｸE" panose="020B0900000000000000" pitchFamily="50" charset="-128"/>
                  <a:ea typeface="HGPｺﾞｼｯｸE" panose="020B0900000000000000" pitchFamily="50" charset="-128"/>
                </a:rPr>
                <a:t>澤</a:t>
              </a:r>
              <a:r>
                <a:rPr kumimoji="1" lang="zh-CN" altLang="en-US" sz="1269" dirty="0">
                  <a:solidFill>
                    <a:prstClr val="black"/>
                  </a:solidFill>
                  <a:latin typeface="HGPｺﾞｼｯｸE" panose="020B0900000000000000" pitchFamily="50" charset="-128"/>
                  <a:ea typeface="HGPｺﾞｼｯｸE" panose="020B0900000000000000" pitchFamily="50" charset="-128"/>
                </a:rPr>
                <a:t> </a:t>
              </a:r>
              <a:r>
                <a:rPr kumimoji="1" lang="ja-JP" altLang="en-US" sz="1269" dirty="0">
                  <a:solidFill>
                    <a:prstClr val="black"/>
                  </a:solidFill>
                  <a:latin typeface="HGPｺﾞｼｯｸE" panose="020B0900000000000000" pitchFamily="50" charset="-128"/>
                  <a:ea typeface="HGPｺﾞｼｯｸE" panose="020B0900000000000000" pitchFamily="50" charset="-128"/>
                </a:rPr>
                <a:t>圭亮</a:t>
              </a:r>
              <a:r>
                <a:rPr kumimoji="1" lang="en-US" altLang="ja-JP" sz="1269" dirty="0">
                  <a:solidFill>
                    <a:prstClr val="black"/>
                  </a:solidFill>
                  <a:latin typeface="HGPｺﾞｼｯｸE" panose="020B0900000000000000" pitchFamily="50" charset="-128"/>
                  <a:ea typeface="HGPｺﾞｼｯｸE" panose="020B0900000000000000" pitchFamily="50" charset="-128"/>
                </a:rPr>
                <a:t>	</a:t>
              </a:r>
              <a:r>
                <a:rPr kumimoji="1" lang="en-US" altLang="zh-CN" sz="950" dirty="0">
                  <a:solidFill>
                    <a:prstClr val="black"/>
                  </a:solidFill>
                  <a:latin typeface="HGPｺﾞｼｯｸE" panose="020B0900000000000000" pitchFamily="50" charset="-128"/>
                  <a:ea typeface="HGPｺﾞｼｯｸE" panose="020B0900000000000000" pitchFamily="50" charset="-128"/>
                </a:rPr>
                <a:t>(</a:t>
              </a:r>
              <a:r>
                <a:rPr kumimoji="1" lang="ja-JP" altLang="en-US" sz="950" dirty="0">
                  <a:solidFill>
                    <a:prstClr val="black"/>
                  </a:solidFill>
                  <a:latin typeface="HGPｺﾞｼｯｸE" panose="020B0900000000000000" pitchFamily="50" charset="-128"/>
                  <a:ea typeface="HGPｺﾞｼｯｸE" panose="020B0900000000000000" pitchFamily="50" charset="-128"/>
                </a:rPr>
                <a:t>桜橋渡辺未来医療病院</a:t>
              </a:r>
              <a:r>
                <a:rPr kumimoji="1" lang="en-US" altLang="zh-CN" sz="950" dirty="0">
                  <a:solidFill>
                    <a:prstClr val="black"/>
                  </a:solidFill>
                  <a:latin typeface="HGPｺﾞｼｯｸE" panose="020B0900000000000000" pitchFamily="50" charset="-128"/>
                  <a:ea typeface="HGPｺﾞｼｯｸE" panose="020B0900000000000000" pitchFamily="50" charset="-128"/>
                </a:rPr>
                <a:t>)</a:t>
              </a:r>
              <a:endParaRPr kumimoji="1" lang="ja-JP" altLang="en-US" sz="950" dirty="0">
                <a:solidFill>
                  <a:prstClr val="black"/>
                </a:solidFill>
                <a:latin typeface="HGPｺﾞｼｯｸE" panose="020B0900000000000000" pitchFamily="50" charset="-128"/>
                <a:ea typeface="HGPｺﾞｼｯｸE" panose="020B0900000000000000" pitchFamily="50" charset="-128"/>
              </a:endParaRPr>
            </a:p>
            <a:p>
              <a:pPr defTabSz="914034">
                <a:lnSpc>
                  <a:spcPct val="110000"/>
                </a:lnSpc>
                <a:defRPr/>
              </a:pPr>
              <a:r>
                <a:rPr kumimoji="1" lang="zh-CN" altLang="en-US" sz="1269" dirty="0">
                  <a:solidFill>
                    <a:prstClr val="black"/>
                  </a:solidFill>
                  <a:latin typeface="HGPｺﾞｼｯｸE" panose="020B0900000000000000" pitchFamily="50" charset="-128"/>
                  <a:ea typeface="HGPｺﾞｼｯｸE" panose="020B0900000000000000" pitchFamily="50" charset="-128"/>
                </a:rPr>
                <a:t>西山 光</a:t>
              </a:r>
              <a:r>
                <a:rPr lang="en-US" altLang="zh-CN" sz="1269" dirty="0">
                  <a:solidFill>
                    <a:prstClr val="black"/>
                  </a:solidFill>
                  <a:latin typeface="HGPｺﾞｼｯｸE" panose="020B0900000000000000" pitchFamily="50" charset="-128"/>
                  <a:ea typeface="HGPｺﾞｼｯｸE" panose="020B0900000000000000" pitchFamily="50" charset="-128"/>
                </a:rPr>
                <a:t>	</a:t>
              </a:r>
              <a:r>
                <a:rPr kumimoji="1" lang="en-US" altLang="zh-CN" sz="950" dirty="0">
                  <a:solidFill>
                    <a:prstClr val="black"/>
                  </a:solidFill>
                  <a:latin typeface="HGPｺﾞｼｯｸE" panose="020B0900000000000000" pitchFamily="50" charset="-128"/>
                  <a:ea typeface="HGPｺﾞｼｯｸE" panose="020B0900000000000000" pitchFamily="50" charset="-128"/>
                </a:rPr>
                <a:t>(</a:t>
              </a:r>
              <a:r>
                <a:rPr kumimoji="1" lang="zh-CN" altLang="en-US" sz="950" dirty="0">
                  <a:solidFill>
                    <a:prstClr val="black"/>
                  </a:solidFill>
                  <a:latin typeface="HGPｺﾞｼｯｸE" panose="020B0900000000000000" pitchFamily="50" charset="-128"/>
                  <a:ea typeface="HGPｺﾞｼｯｸE" panose="020B0900000000000000" pitchFamily="50" charset="-128"/>
                </a:rPr>
                <a:t>愛媛大学医学部附属病院</a:t>
              </a:r>
              <a:r>
                <a:rPr kumimoji="1" lang="en-US" altLang="zh-CN" sz="950" dirty="0">
                  <a:solidFill>
                    <a:prstClr val="black"/>
                  </a:solidFill>
                  <a:latin typeface="HGPｺﾞｼｯｸE" panose="020B0900000000000000" pitchFamily="50" charset="-128"/>
                  <a:ea typeface="HGPｺﾞｼｯｸE" panose="020B0900000000000000" pitchFamily="50" charset="-128"/>
                </a:rPr>
                <a:t>)</a:t>
              </a:r>
            </a:p>
            <a:p>
              <a:pPr defTabSz="914034">
                <a:lnSpc>
                  <a:spcPct val="110000"/>
                </a:lnSpc>
                <a:defRPr/>
              </a:pPr>
              <a:r>
                <a:rPr kumimoji="1" lang="zh-CN" altLang="en-US" sz="1269" dirty="0">
                  <a:solidFill>
                    <a:prstClr val="black"/>
                  </a:solidFill>
                  <a:latin typeface="HGPｺﾞｼｯｸE" panose="020B0900000000000000" pitchFamily="50" charset="-128"/>
                  <a:ea typeface="HGPｺﾞｼｯｸE" panose="020B0900000000000000" pitchFamily="50" charset="-128"/>
                </a:rPr>
                <a:t>望月 純二</a:t>
              </a:r>
              <a:r>
                <a:rPr kumimoji="1" lang="en-US" altLang="zh-CN" sz="1269" dirty="0">
                  <a:solidFill>
                    <a:prstClr val="black"/>
                  </a:solidFill>
                  <a:latin typeface="HGPｺﾞｼｯｸE" panose="020B0900000000000000" pitchFamily="50" charset="-128"/>
                  <a:ea typeface="HGPｺﾞｼｯｸE" panose="020B0900000000000000" pitchFamily="50" charset="-128"/>
                </a:rPr>
                <a:t>	</a:t>
              </a:r>
              <a:r>
                <a:rPr kumimoji="1" lang="en-US" altLang="ja-JP" sz="950" dirty="0">
                  <a:solidFill>
                    <a:prstClr val="black"/>
                  </a:solidFill>
                  <a:latin typeface="HGPｺﾞｼｯｸE" panose="020B0900000000000000" pitchFamily="50" charset="-128"/>
                  <a:ea typeface="HGPｺﾞｼｯｸE" panose="020B0900000000000000" pitchFamily="50" charset="-128"/>
                </a:rPr>
                <a:t>(</a:t>
              </a:r>
              <a:r>
                <a:rPr kumimoji="1" lang="ja-JP" altLang="en-US" sz="950" dirty="0">
                  <a:solidFill>
                    <a:prstClr val="black"/>
                  </a:solidFill>
                  <a:latin typeface="HGPｺﾞｼｯｸE" panose="020B0900000000000000" pitchFamily="50" charset="-128"/>
                  <a:ea typeface="HGPｺﾞｼｯｸE" panose="020B0900000000000000" pitchFamily="50" charset="-128"/>
                </a:rPr>
                <a:t>みなみ野循環器病院</a:t>
              </a:r>
              <a:r>
                <a:rPr kumimoji="1" lang="en-US" altLang="ja-JP" sz="950" dirty="0">
                  <a:solidFill>
                    <a:prstClr val="black"/>
                  </a:solidFill>
                  <a:latin typeface="HGPｺﾞｼｯｸE" panose="020B0900000000000000" pitchFamily="50" charset="-128"/>
                  <a:ea typeface="HGPｺﾞｼｯｸE" panose="020B0900000000000000" pitchFamily="50" charset="-128"/>
                </a:rPr>
                <a:t>)</a:t>
              </a:r>
              <a:endParaRPr kumimoji="1" lang="en-US" altLang="zh-TW" sz="950" dirty="0">
                <a:solidFill>
                  <a:prstClr val="black"/>
                </a:solidFill>
                <a:latin typeface="HGPｺﾞｼｯｸE" panose="020B0900000000000000" pitchFamily="50" charset="-128"/>
                <a:ea typeface="HGPｺﾞｼｯｸE" panose="020B0900000000000000" pitchFamily="50" charset="-128"/>
              </a:endParaRPr>
            </a:p>
            <a:p>
              <a:pPr defTabSz="914034">
                <a:lnSpc>
                  <a:spcPct val="110000"/>
                </a:lnSpc>
                <a:defRPr/>
              </a:pPr>
              <a:r>
                <a:rPr kumimoji="1" lang="zh-CN" altLang="en-US" sz="1269" dirty="0">
                  <a:solidFill>
                    <a:prstClr val="black"/>
                  </a:solidFill>
                  <a:latin typeface="HGPｺﾞｼｯｸE" panose="020B0900000000000000" pitchFamily="50" charset="-128"/>
                  <a:ea typeface="HGPｺﾞｼｯｸE" panose="020B0900000000000000" pitchFamily="50" charset="-128"/>
                </a:rPr>
                <a:t>横町 和志</a:t>
              </a:r>
              <a:r>
                <a:rPr kumimoji="1" lang="en-US" altLang="zh-CN" sz="1269" dirty="0">
                  <a:solidFill>
                    <a:prstClr val="black"/>
                  </a:solidFill>
                  <a:latin typeface="HGPｺﾞｼｯｸE" panose="020B0900000000000000" pitchFamily="50" charset="-128"/>
                  <a:ea typeface="HGPｺﾞｼｯｸE" panose="020B0900000000000000" pitchFamily="50" charset="-128"/>
                </a:rPr>
                <a:t>	</a:t>
              </a:r>
              <a:r>
                <a:rPr kumimoji="1" lang="en-US" altLang="ja-JP" sz="950" dirty="0">
                  <a:solidFill>
                    <a:prstClr val="black"/>
                  </a:solidFill>
                  <a:latin typeface="HGPｺﾞｼｯｸE" panose="020B0900000000000000" pitchFamily="50" charset="-128"/>
                  <a:ea typeface="HGPｺﾞｼｯｸE" panose="020B0900000000000000" pitchFamily="50" charset="-128"/>
                </a:rPr>
                <a:t>(</a:t>
              </a:r>
              <a:r>
                <a:rPr kumimoji="1" lang="ja-JP" altLang="en-US" sz="950" dirty="0">
                  <a:solidFill>
                    <a:prstClr val="black"/>
                  </a:solidFill>
                  <a:latin typeface="HGPｺﾞｼｯｸE" panose="020B0900000000000000" pitchFamily="50" charset="-128"/>
                  <a:ea typeface="HGPｺﾞｼｯｸE" panose="020B0900000000000000" pitchFamily="50" charset="-128"/>
                </a:rPr>
                <a:t>広島大学病院</a:t>
              </a:r>
              <a:r>
                <a:rPr kumimoji="1" lang="en-US" altLang="ja-JP" sz="950" dirty="0">
                  <a:solidFill>
                    <a:prstClr val="black"/>
                  </a:solidFill>
                  <a:latin typeface="HGPｺﾞｼｯｸE" panose="020B0900000000000000" pitchFamily="50" charset="-128"/>
                  <a:ea typeface="HGPｺﾞｼｯｸE" panose="020B0900000000000000" pitchFamily="50" charset="-128"/>
                </a:rPr>
                <a:t>)</a:t>
              </a:r>
              <a:endParaRPr kumimoji="1" lang="ja-JP" altLang="en-US" sz="950" dirty="0">
                <a:solidFill>
                  <a:prstClr val="black"/>
                </a:solidFill>
                <a:latin typeface="HGPｺﾞｼｯｸE" panose="020B0900000000000000" pitchFamily="50" charset="-128"/>
                <a:ea typeface="HGPｺﾞｼｯｸE" panose="020B0900000000000000" pitchFamily="50" charset="-128"/>
              </a:endParaRPr>
            </a:p>
          </p:txBody>
        </p:sp>
        <p:sp>
          <p:nvSpPr>
            <p:cNvPr id="63" name="テキスト ボックス 62">
              <a:extLst>
                <a:ext uri="{FF2B5EF4-FFF2-40B4-BE49-F238E27FC236}">
                  <a16:creationId xmlns:a16="http://schemas.microsoft.com/office/drawing/2014/main" id="{673EC3AC-D4A5-43BF-BBD1-B4A8B6A97E88}"/>
                </a:ext>
              </a:extLst>
            </p:cNvPr>
            <p:cNvSpPr txBox="1"/>
            <p:nvPr/>
          </p:nvSpPr>
          <p:spPr>
            <a:xfrm>
              <a:off x="777409" y="7074892"/>
              <a:ext cx="991349" cy="253916"/>
            </a:xfrm>
            <a:prstGeom prst="rect">
              <a:avLst/>
            </a:prstGeom>
            <a:noFill/>
          </p:spPr>
          <p:txBody>
            <a:bodyPr wrap="square" rtlCol="0">
              <a:spAutoFit/>
            </a:bodyPr>
            <a:lstStyle/>
            <a:p>
              <a:pPr defTabSz="914034">
                <a:defRPr/>
              </a:pPr>
              <a:r>
                <a:rPr kumimoji="1" lang="ja-JP" altLang="en-US" sz="1050" dirty="0">
                  <a:solidFill>
                    <a:srgbClr val="405F89"/>
                  </a:solidFill>
                  <a:latin typeface="HGPｺﾞｼｯｸE" panose="020B0900000000000000" pitchFamily="50" charset="-128"/>
                  <a:ea typeface="HGPｺﾞｼｯｸE" panose="020B0900000000000000" pitchFamily="50" charset="-128"/>
                </a:rPr>
                <a:t>■代表世話人</a:t>
              </a:r>
            </a:p>
          </p:txBody>
        </p:sp>
        <p:sp>
          <p:nvSpPr>
            <p:cNvPr id="65" name="テキスト ボックス 64">
              <a:extLst>
                <a:ext uri="{FF2B5EF4-FFF2-40B4-BE49-F238E27FC236}">
                  <a16:creationId xmlns:a16="http://schemas.microsoft.com/office/drawing/2014/main" id="{ACF3BE6C-4BF8-4BB7-982E-933371AA1786}"/>
                </a:ext>
              </a:extLst>
            </p:cNvPr>
            <p:cNvSpPr txBox="1"/>
            <p:nvPr/>
          </p:nvSpPr>
          <p:spPr>
            <a:xfrm>
              <a:off x="774741" y="7279833"/>
              <a:ext cx="2794218" cy="281039"/>
            </a:xfrm>
            <a:prstGeom prst="rect">
              <a:avLst/>
            </a:prstGeom>
            <a:noFill/>
          </p:spPr>
          <p:txBody>
            <a:bodyPr wrap="square" rtlCol="0">
              <a:spAutoFit/>
            </a:bodyPr>
            <a:lstStyle/>
            <a:p>
              <a:pPr defTabSz="914034">
                <a:lnSpc>
                  <a:spcPct val="110000"/>
                </a:lnSpc>
                <a:defRPr/>
              </a:pPr>
              <a:r>
                <a:rPr kumimoji="1" lang="zh-CN" altLang="en-US" sz="1269" dirty="0">
                  <a:solidFill>
                    <a:prstClr val="black"/>
                  </a:solidFill>
                  <a:latin typeface="HGPｺﾞｼｯｸE" panose="020B0900000000000000" pitchFamily="50" charset="-128"/>
                  <a:ea typeface="HGPｺﾞｼｯｸE" panose="020B0900000000000000" pitchFamily="50" charset="-128"/>
                </a:rPr>
                <a:t>山口 隆義</a:t>
              </a:r>
              <a:r>
                <a:rPr kumimoji="1" lang="en-US" altLang="zh-CN" sz="1269" dirty="0">
                  <a:solidFill>
                    <a:prstClr val="black"/>
                  </a:solidFill>
                  <a:latin typeface="HGPｺﾞｼｯｸE" panose="020B0900000000000000" pitchFamily="50" charset="-128"/>
                  <a:ea typeface="HGPｺﾞｼｯｸE" panose="020B0900000000000000" pitchFamily="50" charset="-128"/>
                </a:rPr>
                <a:t>	</a:t>
              </a:r>
              <a:r>
                <a:rPr kumimoji="1" lang="en-US" altLang="zh-TW" sz="950" dirty="0">
                  <a:solidFill>
                    <a:prstClr val="black"/>
                  </a:solidFill>
                  <a:latin typeface="HGPｺﾞｼｯｸE" panose="020B0900000000000000" pitchFamily="50" charset="-128"/>
                  <a:ea typeface="HGPｺﾞｼｯｸE" panose="020B0900000000000000" pitchFamily="50" charset="-128"/>
                </a:rPr>
                <a:t>(</a:t>
              </a:r>
              <a:r>
                <a:rPr kumimoji="1" lang="zh-TW" altLang="en-US" sz="950" dirty="0">
                  <a:solidFill>
                    <a:prstClr val="black"/>
                  </a:solidFill>
                  <a:latin typeface="HGPｺﾞｼｯｸE" panose="020B0900000000000000" pitchFamily="50" charset="-128"/>
                  <a:ea typeface="HGPｺﾞｼｯｸE" panose="020B0900000000000000" pitchFamily="50" charset="-128"/>
                </a:rPr>
                <a:t>華岡青洲記念病院</a:t>
              </a:r>
              <a:r>
                <a:rPr kumimoji="1" lang="en-US" altLang="zh-TW" sz="950" dirty="0">
                  <a:solidFill>
                    <a:prstClr val="black"/>
                  </a:solidFill>
                  <a:latin typeface="HGPｺﾞｼｯｸE" panose="020B0900000000000000" pitchFamily="50" charset="-128"/>
                  <a:ea typeface="HGPｺﾞｼｯｸE" panose="020B0900000000000000" pitchFamily="50" charset="-128"/>
                </a:rPr>
                <a:t>)</a:t>
              </a:r>
              <a:endParaRPr kumimoji="1" lang="en-US" altLang="zh-CN" sz="950" dirty="0">
                <a:solidFill>
                  <a:prstClr val="black"/>
                </a:solidFill>
                <a:latin typeface="HGPｺﾞｼｯｸE" panose="020B0900000000000000" pitchFamily="50" charset="-128"/>
                <a:ea typeface="HGPｺﾞｼｯｸE" panose="020B0900000000000000" pitchFamily="50" charset="-128"/>
              </a:endParaRPr>
            </a:p>
          </p:txBody>
        </p:sp>
        <p:sp>
          <p:nvSpPr>
            <p:cNvPr id="69" name="テキスト ボックス 68">
              <a:extLst>
                <a:ext uri="{FF2B5EF4-FFF2-40B4-BE49-F238E27FC236}">
                  <a16:creationId xmlns:a16="http://schemas.microsoft.com/office/drawing/2014/main" id="{66B81E34-B83D-401E-ADB7-0979B9D15AF6}"/>
                </a:ext>
              </a:extLst>
            </p:cNvPr>
            <p:cNvSpPr txBox="1"/>
            <p:nvPr/>
          </p:nvSpPr>
          <p:spPr>
            <a:xfrm>
              <a:off x="777409" y="9428276"/>
              <a:ext cx="775326" cy="253916"/>
            </a:xfrm>
            <a:prstGeom prst="rect">
              <a:avLst/>
            </a:prstGeom>
            <a:noFill/>
          </p:spPr>
          <p:txBody>
            <a:bodyPr wrap="square" rtlCol="0">
              <a:spAutoFit/>
            </a:bodyPr>
            <a:lstStyle/>
            <a:p>
              <a:pPr defTabSz="914034">
                <a:defRPr/>
              </a:pPr>
              <a:r>
                <a:rPr kumimoji="1" lang="ja-JP" altLang="en-US" sz="1050" dirty="0">
                  <a:solidFill>
                    <a:srgbClr val="405F89"/>
                  </a:solidFill>
                  <a:latin typeface="HGPｺﾞｼｯｸE" panose="020B0900000000000000" pitchFamily="50" charset="-128"/>
                  <a:ea typeface="HGPｺﾞｼｯｸE" panose="020B0900000000000000" pitchFamily="50" charset="-128"/>
                </a:rPr>
                <a:t>■事務局</a:t>
              </a:r>
            </a:p>
          </p:txBody>
        </p:sp>
        <p:sp>
          <p:nvSpPr>
            <p:cNvPr id="73" name="テキスト ボックス 72">
              <a:extLst>
                <a:ext uri="{FF2B5EF4-FFF2-40B4-BE49-F238E27FC236}">
                  <a16:creationId xmlns:a16="http://schemas.microsoft.com/office/drawing/2014/main" id="{0C536401-098D-4DAC-BB46-5CEA08E3B54F}"/>
                </a:ext>
              </a:extLst>
            </p:cNvPr>
            <p:cNvSpPr txBox="1"/>
            <p:nvPr/>
          </p:nvSpPr>
          <p:spPr>
            <a:xfrm>
              <a:off x="774740" y="9633217"/>
              <a:ext cx="3028410" cy="496033"/>
            </a:xfrm>
            <a:prstGeom prst="rect">
              <a:avLst/>
            </a:prstGeom>
            <a:noFill/>
          </p:spPr>
          <p:txBody>
            <a:bodyPr wrap="square" rtlCol="0">
              <a:spAutoFit/>
            </a:bodyPr>
            <a:lstStyle/>
            <a:p>
              <a:pPr defTabSz="914034">
                <a:lnSpc>
                  <a:spcPct val="110000"/>
                </a:lnSpc>
                <a:defRPr/>
              </a:pPr>
              <a:r>
                <a:rPr kumimoji="1" lang="zh-CN" altLang="en-US" sz="1269" dirty="0">
                  <a:solidFill>
                    <a:prstClr val="black"/>
                  </a:solidFill>
                  <a:latin typeface="HGPｺﾞｼｯｸE" panose="020B0900000000000000" pitchFamily="50" charset="-128"/>
                  <a:ea typeface="HGPｺﾞｼｯｸE" panose="020B0900000000000000" pitchFamily="50" charset="-128"/>
                </a:rPr>
                <a:t>藤村 耕平</a:t>
              </a:r>
              <a:r>
                <a:rPr kumimoji="1" lang="en-US" altLang="zh-CN" sz="1269" dirty="0">
                  <a:solidFill>
                    <a:prstClr val="black"/>
                  </a:solidFill>
                  <a:latin typeface="HGPｺﾞｼｯｸE" panose="020B0900000000000000" pitchFamily="50" charset="-128"/>
                  <a:ea typeface="HGPｺﾞｼｯｸE" panose="020B0900000000000000" pitchFamily="50" charset="-128"/>
                </a:rPr>
                <a:t>	</a:t>
              </a:r>
              <a:r>
                <a:rPr kumimoji="1" lang="en-US" altLang="ja-JP" sz="950" dirty="0">
                  <a:solidFill>
                    <a:prstClr val="black"/>
                  </a:solidFill>
                  <a:latin typeface="HGPｺﾞｼｯｸE" panose="020B0900000000000000" pitchFamily="50" charset="-128"/>
                  <a:ea typeface="HGPｺﾞｼｯｸE" panose="020B0900000000000000" pitchFamily="50" charset="-128"/>
                </a:rPr>
                <a:t>(</a:t>
              </a:r>
              <a:r>
                <a:rPr kumimoji="1" lang="ja-JP" altLang="en-US" sz="950" dirty="0">
                  <a:solidFill>
                    <a:prstClr val="black"/>
                  </a:solidFill>
                  <a:latin typeface="HGPｺﾞｼｯｸE" panose="020B0900000000000000" pitchFamily="50" charset="-128"/>
                  <a:ea typeface="HGPｺﾞｼｯｸE" panose="020B0900000000000000" pitchFamily="50" charset="-128"/>
                </a:rPr>
                <a:t>東京医科大学八王子医療センター</a:t>
              </a:r>
              <a:r>
                <a:rPr kumimoji="1" lang="en-US" altLang="ja-JP" sz="950" dirty="0">
                  <a:solidFill>
                    <a:prstClr val="black"/>
                  </a:solidFill>
                  <a:latin typeface="HGPｺﾞｼｯｸE" panose="020B0900000000000000" pitchFamily="50" charset="-128"/>
                  <a:ea typeface="HGPｺﾞｼｯｸE" panose="020B0900000000000000" pitchFamily="50" charset="-128"/>
                </a:rPr>
                <a:t>)</a:t>
              </a:r>
            </a:p>
            <a:p>
              <a:pPr>
                <a:lnSpc>
                  <a:spcPct val="110000"/>
                </a:lnSpc>
                <a:defRPr/>
              </a:pPr>
              <a:r>
                <a:rPr lang="ja-JP" altLang="en-US" sz="1269" dirty="0">
                  <a:solidFill>
                    <a:prstClr val="black"/>
                  </a:solidFill>
                  <a:latin typeface="HGPｺﾞｼｯｸE" panose="020B0900000000000000" pitchFamily="50" charset="-128"/>
                  <a:ea typeface="HGPｺﾞｼｯｸE" panose="020B0900000000000000" pitchFamily="50" charset="-128"/>
                </a:rPr>
                <a:t>細田 直樹</a:t>
              </a:r>
              <a:r>
                <a:rPr lang="en-US" altLang="ja-JP" sz="1269" dirty="0">
                  <a:solidFill>
                    <a:prstClr val="black"/>
                  </a:solidFill>
                  <a:latin typeface="HGPｺﾞｼｯｸE" panose="020B0900000000000000" pitchFamily="50" charset="-128"/>
                  <a:ea typeface="HGPｺﾞｼｯｸE" panose="020B0900000000000000" pitchFamily="50" charset="-128"/>
                </a:rPr>
                <a:t>	</a:t>
              </a:r>
              <a:r>
                <a:rPr lang="en-US" altLang="ja-JP" sz="950" dirty="0">
                  <a:solidFill>
                    <a:prstClr val="black"/>
                  </a:solidFill>
                  <a:latin typeface="HGPｺﾞｼｯｸE" panose="020B0900000000000000" pitchFamily="50" charset="-128"/>
                  <a:ea typeface="HGPｺﾞｼｯｸE" panose="020B0900000000000000" pitchFamily="50" charset="-128"/>
                </a:rPr>
                <a:t>(</a:t>
              </a:r>
              <a:r>
                <a:rPr lang="ja-JP" altLang="en-US" sz="950" dirty="0">
                  <a:solidFill>
                    <a:prstClr val="black"/>
                  </a:solidFill>
                  <a:latin typeface="HGPｺﾞｼｯｸE" panose="020B0900000000000000" pitchFamily="50" charset="-128"/>
                  <a:ea typeface="HGPｺﾞｼｯｸE" panose="020B0900000000000000" pitchFamily="50" charset="-128"/>
                </a:rPr>
                <a:t>三井記念病院</a:t>
              </a:r>
              <a:r>
                <a:rPr lang="en-US" altLang="ja-JP" sz="950" dirty="0">
                  <a:solidFill>
                    <a:prstClr val="black"/>
                  </a:solidFill>
                  <a:latin typeface="HGPｺﾞｼｯｸE" panose="020B0900000000000000" pitchFamily="50" charset="-128"/>
                  <a:ea typeface="HGPｺﾞｼｯｸE" panose="020B0900000000000000" pitchFamily="50" charset="-128"/>
                </a:rPr>
                <a:t>)</a:t>
              </a:r>
            </a:p>
          </p:txBody>
        </p:sp>
        <p:sp>
          <p:nvSpPr>
            <p:cNvPr id="74" name="テキスト ボックス 73">
              <a:extLst>
                <a:ext uri="{FF2B5EF4-FFF2-40B4-BE49-F238E27FC236}">
                  <a16:creationId xmlns:a16="http://schemas.microsoft.com/office/drawing/2014/main" id="{F191C0ED-8CC1-4D2B-BB04-164DCB4E86DD}"/>
                </a:ext>
              </a:extLst>
            </p:cNvPr>
            <p:cNvSpPr txBox="1"/>
            <p:nvPr/>
          </p:nvSpPr>
          <p:spPr>
            <a:xfrm>
              <a:off x="3678164" y="9633217"/>
              <a:ext cx="3187097" cy="281039"/>
            </a:xfrm>
            <a:prstGeom prst="rect">
              <a:avLst/>
            </a:prstGeom>
            <a:noFill/>
          </p:spPr>
          <p:txBody>
            <a:bodyPr wrap="square" rtlCol="0">
              <a:spAutoFit/>
            </a:bodyPr>
            <a:lstStyle/>
            <a:p>
              <a:pPr defTabSz="914034">
                <a:lnSpc>
                  <a:spcPct val="110000"/>
                </a:lnSpc>
                <a:defRPr/>
              </a:pPr>
              <a:r>
                <a:rPr kumimoji="1" lang="zh-CN" altLang="en-US" sz="1269" dirty="0">
                  <a:solidFill>
                    <a:prstClr val="black"/>
                  </a:solidFill>
                  <a:latin typeface="HGPｺﾞｼｯｸE" panose="020B0900000000000000" pitchFamily="50" charset="-128"/>
                  <a:ea typeface="HGPｺﾞｼｯｸE" panose="020B0900000000000000" pitchFamily="50" charset="-128"/>
                </a:rPr>
                <a:t>鷲塚 冬</a:t>
              </a:r>
              <a:r>
                <a:rPr kumimoji="1" lang="ja-JP" altLang="en-US" sz="1269" dirty="0">
                  <a:solidFill>
                    <a:prstClr val="black"/>
                  </a:solidFill>
                  <a:latin typeface="HGPｺﾞｼｯｸE" panose="020B0900000000000000" pitchFamily="50" charset="-128"/>
                  <a:ea typeface="HGPｺﾞｼｯｸE" panose="020B0900000000000000" pitchFamily="50" charset="-128"/>
                </a:rPr>
                <a:t>記</a:t>
              </a:r>
              <a:r>
                <a:rPr kumimoji="1" lang="en-US" altLang="ja-JP" sz="1269" dirty="0">
                  <a:solidFill>
                    <a:prstClr val="black"/>
                  </a:solidFill>
                  <a:latin typeface="HGPｺﾞｼｯｸE" panose="020B0900000000000000" pitchFamily="50" charset="-128"/>
                  <a:ea typeface="HGPｺﾞｼｯｸE" panose="020B0900000000000000" pitchFamily="50" charset="-128"/>
                </a:rPr>
                <a:t>	</a:t>
              </a:r>
              <a:r>
                <a:rPr kumimoji="1" lang="en-US" altLang="ja-JP" sz="950" dirty="0">
                  <a:solidFill>
                    <a:prstClr val="black"/>
                  </a:solidFill>
                  <a:latin typeface="HGPｺﾞｼｯｸE" panose="020B0900000000000000" pitchFamily="50" charset="-128"/>
                  <a:ea typeface="HGPｺﾞｼｯｸE" panose="020B0900000000000000" pitchFamily="50" charset="-128"/>
                </a:rPr>
                <a:t>(</a:t>
              </a:r>
              <a:r>
                <a:rPr kumimoji="1" lang="ja-JP" altLang="en-US" sz="950" dirty="0">
                  <a:solidFill>
                    <a:prstClr val="black"/>
                  </a:solidFill>
                  <a:latin typeface="HGPｺﾞｼｯｸE" panose="020B0900000000000000" pitchFamily="50" charset="-128"/>
                  <a:ea typeface="HGPｺﾞｼｯｸE" panose="020B0900000000000000" pitchFamily="50" charset="-128"/>
                </a:rPr>
                <a:t>東邦大学医療センター大森病院</a:t>
              </a:r>
              <a:r>
                <a:rPr kumimoji="1" lang="en-US" altLang="ja-JP" sz="950" dirty="0">
                  <a:solidFill>
                    <a:prstClr val="black"/>
                  </a:solidFill>
                  <a:latin typeface="HGPｺﾞｼｯｸE" panose="020B0900000000000000" pitchFamily="50" charset="-128"/>
                  <a:ea typeface="HGPｺﾞｼｯｸE" panose="020B0900000000000000" pitchFamily="50" charset="-128"/>
                </a:rPr>
                <a:t>)</a:t>
              </a:r>
              <a:endParaRPr kumimoji="1" lang="en-US" altLang="zh-CN" sz="950" dirty="0">
                <a:solidFill>
                  <a:prstClr val="black"/>
                </a:solidFill>
                <a:latin typeface="HGPｺﾞｼｯｸE" panose="020B0900000000000000" pitchFamily="50" charset="-128"/>
                <a:ea typeface="HGPｺﾞｼｯｸE" panose="020B0900000000000000" pitchFamily="50" charset="-128"/>
              </a:endParaRPr>
            </a:p>
          </p:txBody>
        </p:sp>
        <p:sp>
          <p:nvSpPr>
            <p:cNvPr id="75" name="テキスト ボックス 74">
              <a:extLst>
                <a:ext uri="{FF2B5EF4-FFF2-40B4-BE49-F238E27FC236}">
                  <a16:creationId xmlns:a16="http://schemas.microsoft.com/office/drawing/2014/main" id="{38B7A6C2-6936-4CC3-BCEA-E3561D05F08C}"/>
                </a:ext>
              </a:extLst>
            </p:cNvPr>
            <p:cNvSpPr txBox="1"/>
            <p:nvPr/>
          </p:nvSpPr>
          <p:spPr>
            <a:xfrm>
              <a:off x="6198466" y="7099514"/>
              <a:ext cx="864096" cy="229294"/>
            </a:xfrm>
            <a:prstGeom prst="rect">
              <a:avLst/>
            </a:prstGeom>
            <a:noFill/>
          </p:spPr>
          <p:txBody>
            <a:bodyPr wrap="square" rtlCol="0">
              <a:spAutoFit/>
            </a:bodyPr>
            <a:lstStyle/>
            <a:p>
              <a:pPr algn="r" defTabSz="914034">
                <a:defRPr/>
              </a:pPr>
              <a:r>
                <a:rPr kumimoji="1" lang="en-US" altLang="ja-JP" sz="890" dirty="0">
                  <a:solidFill>
                    <a:prstClr val="black"/>
                  </a:solidFill>
                  <a:latin typeface="HGPｺﾞｼｯｸE" panose="020B0900000000000000" pitchFamily="50" charset="-128"/>
                  <a:ea typeface="HGPｺﾞｼｯｸE" panose="020B0900000000000000" pitchFamily="50" charset="-128"/>
                </a:rPr>
                <a:t>※</a:t>
              </a:r>
              <a:r>
                <a:rPr kumimoji="1" lang="ja-JP" altLang="en-US" sz="890" dirty="0">
                  <a:solidFill>
                    <a:prstClr val="black"/>
                  </a:solidFill>
                  <a:latin typeface="HGPｺﾞｼｯｸE" panose="020B0900000000000000" pitchFamily="50" charset="-128"/>
                  <a:ea typeface="HGPｺﾞｼｯｸE" panose="020B0900000000000000" pitchFamily="50" charset="-128"/>
                </a:rPr>
                <a:t>五十音順</a:t>
              </a:r>
            </a:p>
          </p:txBody>
        </p:sp>
      </p:grpSp>
      <p:sp>
        <p:nvSpPr>
          <p:cNvPr id="78" name="テキスト ボックス 77">
            <a:extLst>
              <a:ext uri="{FF2B5EF4-FFF2-40B4-BE49-F238E27FC236}">
                <a16:creationId xmlns:a16="http://schemas.microsoft.com/office/drawing/2014/main" id="{B186BE21-8980-4638-A63D-AB277ED2BFBA}"/>
              </a:ext>
            </a:extLst>
          </p:cNvPr>
          <p:cNvSpPr txBox="1"/>
          <p:nvPr/>
        </p:nvSpPr>
        <p:spPr>
          <a:xfrm>
            <a:off x="6480475" y="1195269"/>
            <a:ext cx="919786" cy="1315728"/>
          </a:xfrm>
          <a:prstGeom prst="rect">
            <a:avLst/>
          </a:prstGeom>
          <a:solidFill>
            <a:srgbClr val="DFF2FC"/>
          </a:solidFill>
          <a:ln>
            <a:solidFill>
              <a:schemeClr val="bg1">
                <a:lumMod val="95000"/>
              </a:schemeClr>
            </a:solidFill>
          </a:ln>
        </p:spPr>
        <p:txBody>
          <a:bodyPr wrap="square" lIns="0" tIns="0" rIns="0" bIns="0" rtlCol="0" anchor="ctr" anchorCtr="0">
            <a:noAutofit/>
          </a:bodyPr>
          <a:lstStyle/>
          <a:p>
            <a:pPr lvl="0" algn="ctr">
              <a:defRPr/>
            </a:pPr>
            <a:endParaRPr lang="en-US" altLang="ja-JP" sz="1600" b="1" dirty="0">
              <a:solidFill>
                <a:srgbClr val="0C54AC"/>
              </a:solidFill>
              <a:latin typeface="Arial Narrow" panose="020B0606020202030204" pitchFamily="34" charset="0"/>
              <a:ea typeface="Meiryo UI" panose="020B0604030504040204" pitchFamily="50" charset="-128"/>
            </a:endParaRPr>
          </a:p>
        </p:txBody>
      </p:sp>
      <p:pic>
        <p:nvPicPr>
          <p:cNvPr id="79" name="図 78">
            <a:extLst>
              <a:ext uri="{FF2B5EF4-FFF2-40B4-BE49-F238E27FC236}">
                <a16:creationId xmlns:a16="http://schemas.microsoft.com/office/drawing/2014/main" id="{7E31B066-0CFA-4C1B-A697-3F06C1A54D03}"/>
              </a:ext>
            </a:extLst>
          </p:cNvPr>
          <p:cNvPicPr>
            <a:picLocks noChangeAspect="1"/>
          </p:cNvPicPr>
          <p:nvPr/>
        </p:nvPicPr>
        <p:blipFill>
          <a:blip r:embed="rId11"/>
          <a:stretch>
            <a:fillRect/>
          </a:stretch>
        </p:blipFill>
        <p:spPr>
          <a:xfrm>
            <a:off x="6524030" y="1647666"/>
            <a:ext cx="830258" cy="818806"/>
          </a:xfrm>
          <a:prstGeom prst="rect">
            <a:avLst/>
          </a:prstGeom>
        </p:spPr>
      </p:pic>
      <p:sp>
        <p:nvSpPr>
          <p:cNvPr id="80" name="テキスト ボックス 79">
            <a:extLst>
              <a:ext uri="{FF2B5EF4-FFF2-40B4-BE49-F238E27FC236}">
                <a16:creationId xmlns:a16="http://schemas.microsoft.com/office/drawing/2014/main" id="{14FA2647-F527-4030-B1CA-F821A97C54D8}"/>
              </a:ext>
            </a:extLst>
          </p:cNvPr>
          <p:cNvSpPr txBox="1"/>
          <p:nvPr/>
        </p:nvSpPr>
        <p:spPr>
          <a:xfrm>
            <a:off x="6480474" y="1146501"/>
            <a:ext cx="919788" cy="523220"/>
          </a:xfrm>
          <a:prstGeom prst="rect">
            <a:avLst/>
          </a:prstGeom>
          <a:noFill/>
        </p:spPr>
        <p:txBody>
          <a:bodyPr wrap="square" rtlCol="0">
            <a:spAutoFit/>
          </a:bodyPr>
          <a:lstStyle/>
          <a:p>
            <a:pPr algn="ctr"/>
            <a:r>
              <a:rPr kumimoji="1" lang="ja-JP" altLang="en-US" sz="1400" dirty="0">
                <a:latin typeface="HGP創英角ｺﾞｼｯｸUB" panose="020B0900000000000000" pitchFamily="50" charset="-128"/>
                <a:ea typeface="HGP創英角ｺﾞｼｯｸUB" panose="020B0900000000000000" pitchFamily="50" charset="-128"/>
              </a:rPr>
              <a:t>参加申込</a:t>
            </a:r>
            <a:endParaRPr kumimoji="1" lang="en-US" altLang="ja-JP" sz="1400" dirty="0">
              <a:latin typeface="HGP創英角ｺﾞｼｯｸUB" panose="020B0900000000000000" pitchFamily="50" charset="-128"/>
              <a:ea typeface="HGP創英角ｺﾞｼｯｸUB" panose="020B0900000000000000" pitchFamily="50" charset="-128"/>
            </a:endParaRPr>
          </a:p>
          <a:p>
            <a:pPr algn="ctr"/>
            <a:r>
              <a:rPr kumimoji="1" lang="en-US" altLang="ja-JP" sz="1400" dirty="0">
                <a:latin typeface="HGP創英角ｺﾞｼｯｸUB" panose="020B0900000000000000" pitchFamily="50" charset="-128"/>
                <a:ea typeface="HGP創英角ｺﾞｼｯｸUB" panose="020B0900000000000000" pitchFamily="50" charset="-128"/>
              </a:rPr>
              <a:t>QR</a:t>
            </a:r>
            <a:r>
              <a:rPr kumimoji="1" lang="ja-JP" altLang="en-US" sz="1400" dirty="0">
                <a:latin typeface="HGP創英角ｺﾞｼｯｸUB" panose="020B0900000000000000" pitchFamily="50" charset="-128"/>
                <a:ea typeface="HGP創英角ｺﾞｼｯｸUB" panose="020B0900000000000000" pitchFamily="50" charset="-128"/>
              </a:rPr>
              <a:t>コード</a:t>
            </a:r>
          </a:p>
        </p:txBody>
      </p:sp>
    </p:spTree>
    <p:extLst>
      <p:ext uri="{BB962C8B-B14F-4D97-AF65-F5344CB8AC3E}">
        <p14:creationId xmlns:p14="http://schemas.microsoft.com/office/powerpoint/2010/main" val="11189404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305</TotalTime>
  <Words>669</Words>
  <Application>Microsoft Office PowerPoint</Application>
  <PresentationFormat>ユーザー設定</PresentationFormat>
  <Paragraphs>86</Paragraphs>
  <Slides>2</Slides>
  <Notes>2</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HGPｺﾞｼｯｸE</vt:lpstr>
      <vt:lpstr>HGPｺﾞｼｯｸM</vt:lpstr>
      <vt:lpstr>HGP創英角ｺﾞｼｯｸUB</vt:lpstr>
      <vt:lpstr>Meiryo UI</vt:lpstr>
      <vt:lpstr>メイリオ</vt:lpstr>
      <vt:lpstr>游ゴシック</vt:lpstr>
      <vt:lpstr>Arial</vt:lpstr>
      <vt:lpstr>Arial Narrow</vt:lpstr>
      <vt:lpstr>Calibri</vt:lpstr>
      <vt:lpstr>Office Theme</vt:lpstr>
      <vt:lpstr>PowerPoint プレゼンテーション</vt:lpstr>
      <vt:lpstr>PowerPoint プレゼンテーション</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subject>PptxGenJS Presentation</dc:subject>
  <dc:creator>PptxGenJS</dc:creator>
  <cp:lastModifiedBy>大野 祥希</cp:lastModifiedBy>
  <cp:revision>12</cp:revision>
  <dcterms:created xsi:type="dcterms:W3CDTF">2026-09-30T04:19:47Z</dcterms:created>
  <dcterms:modified xsi:type="dcterms:W3CDTF">2026-10-08T05:35:34Z</dcterms:modified>
</cp:coreProperties>
</file>